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7" r:id="rId6"/>
    <p:sldId id="288" r:id="rId7"/>
    <p:sldId id="28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86" r:id="rId16"/>
    <p:sldId id="267" r:id="rId17"/>
    <p:sldId id="269" r:id="rId18"/>
    <p:sldId id="268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3" r:id="rId32"/>
    <p:sldId id="282" r:id="rId33"/>
    <p:sldId id="290" r:id="rId34"/>
    <p:sldId id="284" r:id="rId35"/>
    <p:sldId id="28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32E7BB-3B07-481D-997A-316726C35D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82569451-6BE1-4AC7-A13E-6127185E15E7}">
      <dgm:prSet phldrT="[Szöveg]"/>
      <dgm:spPr/>
      <dgm:t>
        <a:bodyPr/>
        <a:lstStyle/>
        <a:p>
          <a:r>
            <a:rPr lang="hu-HU" dirty="0" smtClean="0"/>
            <a:t>Ismert</a:t>
          </a:r>
          <a:endParaRPr lang="hu-HU" dirty="0"/>
        </a:p>
      </dgm:t>
    </dgm:pt>
    <dgm:pt modelId="{C01885FF-A676-4F4A-8FD2-1D6B83CFA1F9}" type="parTrans" cxnId="{954F456D-C966-44D7-98DB-E05CB9DF594D}">
      <dgm:prSet/>
      <dgm:spPr/>
      <dgm:t>
        <a:bodyPr/>
        <a:lstStyle/>
        <a:p>
          <a:endParaRPr lang="hu-HU"/>
        </a:p>
      </dgm:t>
    </dgm:pt>
    <dgm:pt modelId="{E1F86398-AF20-41AC-99C6-F9BDD10FC053}" type="sibTrans" cxnId="{954F456D-C966-44D7-98DB-E05CB9DF594D}">
      <dgm:prSet/>
      <dgm:spPr/>
      <dgm:t>
        <a:bodyPr/>
        <a:lstStyle/>
        <a:p>
          <a:endParaRPr lang="hu-HU"/>
        </a:p>
      </dgm:t>
    </dgm:pt>
    <dgm:pt modelId="{3CA73F17-5190-463C-BD1E-000B2FA7553E}">
      <dgm:prSet phldrT="[Szöveg]"/>
      <dgm:spPr/>
      <dgm:t>
        <a:bodyPr/>
        <a:lstStyle/>
        <a:p>
          <a:r>
            <a:rPr lang="hu-HU" dirty="0" smtClean="0"/>
            <a:t>Az akadályok pozíciója, mérete, mozgása ismert</a:t>
          </a:r>
          <a:endParaRPr lang="hu-HU" dirty="0"/>
        </a:p>
      </dgm:t>
    </dgm:pt>
    <dgm:pt modelId="{40581956-2FF5-48B0-81C3-81DEF13E1E2C}" type="parTrans" cxnId="{F6331B35-261E-46A6-A3FF-BABE1AAD9FAB}">
      <dgm:prSet/>
      <dgm:spPr/>
      <dgm:t>
        <a:bodyPr/>
        <a:lstStyle/>
        <a:p>
          <a:endParaRPr lang="hu-HU"/>
        </a:p>
      </dgm:t>
    </dgm:pt>
    <dgm:pt modelId="{94D9E277-2AEC-4670-852A-14803DE7F652}" type="sibTrans" cxnId="{F6331B35-261E-46A6-A3FF-BABE1AAD9FAB}">
      <dgm:prSet/>
      <dgm:spPr/>
      <dgm:t>
        <a:bodyPr/>
        <a:lstStyle/>
        <a:p>
          <a:endParaRPr lang="hu-HU"/>
        </a:p>
      </dgm:t>
    </dgm:pt>
    <dgm:pt modelId="{BEE750CA-C79C-4DD4-A946-3F80E68FE905}">
      <dgm:prSet phldrT="[Szöveg]"/>
      <dgm:spPr/>
      <dgm:t>
        <a:bodyPr/>
        <a:lstStyle/>
        <a:p>
          <a:r>
            <a:rPr lang="hu-HU" dirty="0" smtClean="0"/>
            <a:t>Ismeretlen</a:t>
          </a:r>
          <a:endParaRPr lang="hu-HU" dirty="0"/>
        </a:p>
      </dgm:t>
    </dgm:pt>
    <dgm:pt modelId="{710B9C81-4EDE-44FC-9961-689DC675094B}" type="parTrans" cxnId="{7DB5B148-CC13-4B41-A7FB-0BE1A93879B6}">
      <dgm:prSet/>
      <dgm:spPr/>
      <dgm:t>
        <a:bodyPr/>
        <a:lstStyle/>
        <a:p>
          <a:endParaRPr lang="hu-HU"/>
        </a:p>
      </dgm:t>
    </dgm:pt>
    <dgm:pt modelId="{D4745B05-21C2-4929-B7C1-91EC6650725C}" type="sibTrans" cxnId="{7DB5B148-CC13-4B41-A7FB-0BE1A93879B6}">
      <dgm:prSet/>
      <dgm:spPr/>
      <dgm:t>
        <a:bodyPr/>
        <a:lstStyle/>
        <a:p>
          <a:endParaRPr lang="hu-HU"/>
        </a:p>
      </dgm:t>
    </dgm:pt>
    <dgm:pt modelId="{E54954C4-5F97-4680-9207-35142D3B98C1}">
      <dgm:prSet phldrT="[Szöveg]"/>
      <dgm:spPr/>
      <dgm:t>
        <a:bodyPr/>
        <a:lstStyle/>
        <a:p>
          <a:r>
            <a:rPr lang="hu-HU" dirty="0" smtClean="0"/>
            <a:t>Az akadályok pozíciója, mérete, mozgása nem ismert</a:t>
          </a:r>
          <a:endParaRPr lang="hu-HU" dirty="0"/>
        </a:p>
      </dgm:t>
    </dgm:pt>
    <dgm:pt modelId="{8012CA6B-9537-4B37-92D0-6045727F58B9}" type="parTrans" cxnId="{F23DAC5C-5298-468D-A318-170DEB966B99}">
      <dgm:prSet/>
      <dgm:spPr/>
      <dgm:t>
        <a:bodyPr/>
        <a:lstStyle/>
        <a:p>
          <a:endParaRPr lang="hu-HU"/>
        </a:p>
      </dgm:t>
    </dgm:pt>
    <dgm:pt modelId="{0D145AB1-5E2A-4C5E-8AB1-477522FC449D}" type="sibTrans" cxnId="{F23DAC5C-5298-468D-A318-170DEB966B99}">
      <dgm:prSet/>
      <dgm:spPr/>
      <dgm:t>
        <a:bodyPr/>
        <a:lstStyle/>
        <a:p>
          <a:endParaRPr lang="hu-HU"/>
        </a:p>
      </dgm:t>
    </dgm:pt>
    <dgm:pt modelId="{CC2C9033-BC76-4FBA-A500-A66D41360CF2}" type="pres">
      <dgm:prSet presAssocID="{EC32E7BB-3B07-481D-997A-316726C35D4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6F89FFD2-37AA-46E3-860F-2BDAAC9B0ED3}" type="pres">
      <dgm:prSet presAssocID="{82569451-6BE1-4AC7-A13E-6127185E15E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2B6B82A-34F2-45BF-BCB5-2F7A185E6E33}" type="pres">
      <dgm:prSet presAssocID="{82569451-6BE1-4AC7-A13E-6127185E15E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EF2558C-1B28-47B1-9BFA-2951447CCF10}" type="pres">
      <dgm:prSet presAssocID="{BEE750CA-C79C-4DD4-A946-3F80E68FE90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60E8BF2-36AF-4252-BE8A-D70EEB4E4738}" type="pres">
      <dgm:prSet presAssocID="{BEE750CA-C79C-4DD4-A946-3F80E68FE905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F23DAC5C-5298-468D-A318-170DEB966B99}" srcId="{BEE750CA-C79C-4DD4-A946-3F80E68FE905}" destId="{E54954C4-5F97-4680-9207-35142D3B98C1}" srcOrd="0" destOrd="0" parTransId="{8012CA6B-9537-4B37-92D0-6045727F58B9}" sibTransId="{0D145AB1-5E2A-4C5E-8AB1-477522FC449D}"/>
    <dgm:cxn modelId="{7DB5B148-CC13-4B41-A7FB-0BE1A93879B6}" srcId="{EC32E7BB-3B07-481D-997A-316726C35D47}" destId="{BEE750CA-C79C-4DD4-A946-3F80E68FE905}" srcOrd="1" destOrd="0" parTransId="{710B9C81-4EDE-44FC-9961-689DC675094B}" sibTransId="{D4745B05-21C2-4929-B7C1-91EC6650725C}"/>
    <dgm:cxn modelId="{5BA0EE6C-B412-4DF2-AAB2-16F0165BA3A6}" type="presOf" srcId="{BEE750CA-C79C-4DD4-A946-3F80E68FE905}" destId="{7EF2558C-1B28-47B1-9BFA-2951447CCF10}" srcOrd="0" destOrd="0" presId="urn:microsoft.com/office/officeart/2005/8/layout/vList2"/>
    <dgm:cxn modelId="{A6971548-A541-44FA-83C9-72ABA120397B}" type="presOf" srcId="{E54954C4-5F97-4680-9207-35142D3B98C1}" destId="{060E8BF2-36AF-4252-BE8A-D70EEB4E4738}" srcOrd="0" destOrd="0" presId="urn:microsoft.com/office/officeart/2005/8/layout/vList2"/>
    <dgm:cxn modelId="{C0E307FB-A877-4BF0-B758-7C844F1F1261}" type="presOf" srcId="{82569451-6BE1-4AC7-A13E-6127185E15E7}" destId="{6F89FFD2-37AA-46E3-860F-2BDAAC9B0ED3}" srcOrd="0" destOrd="0" presId="urn:microsoft.com/office/officeart/2005/8/layout/vList2"/>
    <dgm:cxn modelId="{17DD2D94-4822-429B-A894-C7B611ED0EFE}" type="presOf" srcId="{EC32E7BB-3B07-481D-997A-316726C35D47}" destId="{CC2C9033-BC76-4FBA-A500-A66D41360CF2}" srcOrd="0" destOrd="0" presId="urn:microsoft.com/office/officeart/2005/8/layout/vList2"/>
    <dgm:cxn modelId="{954F456D-C966-44D7-98DB-E05CB9DF594D}" srcId="{EC32E7BB-3B07-481D-997A-316726C35D47}" destId="{82569451-6BE1-4AC7-A13E-6127185E15E7}" srcOrd="0" destOrd="0" parTransId="{C01885FF-A676-4F4A-8FD2-1D6B83CFA1F9}" sibTransId="{E1F86398-AF20-41AC-99C6-F9BDD10FC053}"/>
    <dgm:cxn modelId="{6C6A14B9-0FB5-43B7-93DD-1B466D16F6CE}" type="presOf" srcId="{3CA73F17-5190-463C-BD1E-000B2FA7553E}" destId="{F2B6B82A-34F2-45BF-BCB5-2F7A185E6E33}" srcOrd="0" destOrd="0" presId="urn:microsoft.com/office/officeart/2005/8/layout/vList2"/>
    <dgm:cxn modelId="{F6331B35-261E-46A6-A3FF-BABE1AAD9FAB}" srcId="{82569451-6BE1-4AC7-A13E-6127185E15E7}" destId="{3CA73F17-5190-463C-BD1E-000B2FA7553E}" srcOrd="0" destOrd="0" parTransId="{40581956-2FF5-48B0-81C3-81DEF13E1E2C}" sibTransId="{94D9E277-2AEC-4670-852A-14803DE7F652}"/>
    <dgm:cxn modelId="{DF30D395-AE5A-4C2F-9894-BFB0A2AB7E2D}" type="presParOf" srcId="{CC2C9033-BC76-4FBA-A500-A66D41360CF2}" destId="{6F89FFD2-37AA-46E3-860F-2BDAAC9B0ED3}" srcOrd="0" destOrd="0" presId="urn:microsoft.com/office/officeart/2005/8/layout/vList2"/>
    <dgm:cxn modelId="{AD1A5384-CE01-4DBA-9272-4278907E44C6}" type="presParOf" srcId="{CC2C9033-BC76-4FBA-A500-A66D41360CF2}" destId="{F2B6B82A-34F2-45BF-BCB5-2F7A185E6E33}" srcOrd="1" destOrd="0" presId="urn:microsoft.com/office/officeart/2005/8/layout/vList2"/>
    <dgm:cxn modelId="{E01F3C2F-F161-4F07-A9C1-EBC5CCA823F1}" type="presParOf" srcId="{CC2C9033-BC76-4FBA-A500-A66D41360CF2}" destId="{7EF2558C-1B28-47B1-9BFA-2951447CCF10}" srcOrd="2" destOrd="0" presId="urn:microsoft.com/office/officeart/2005/8/layout/vList2"/>
    <dgm:cxn modelId="{1D1655B9-E6F5-4FAA-A655-AB974B8B6C6A}" type="presParOf" srcId="{CC2C9033-BC76-4FBA-A500-A66D41360CF2}" destId="{060E8BF2-36AF-4252-BE8A-D70EEB4E473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32E7BB-3B07-481D-997A-316726C35D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82569451-6BE1-4AC7-A13E-6127185E15E7}">
      <dgm:prSet phldrT="[Szöveg]"/>
      <dgm:spPr/>
      <dgm:t>
        <a:bodyPr/>
        <a:lstStyle/>
        <a:p>
          <a:r>
            <a:rPr lang="hu-HU" dirty="0" smtClean="0"/>
            <a:t>Sztatikus</a:t>
          </a:r>
          <a:endParaRPr lang="hu-HU" dirty="0"/>
        </a:p>
      </dgm:t>
    </dgm:pt>
    <dgm:pt modelId="{C01885FF-A676-4F4A-8FD2-1D6B83CFA1F9}" type="parTrans" cxnId="{954F456D-C966-44D7-98DB-E05CB9DF594D}">
      <dgm:prSet/>
      <dgm:spPr/>
      <dgm:t>
        <a:bodyPr/>
        <a:lstStyle/>
        <a:p>
          <a:endParaRPr lang="hu-HU"/>
        </a:p>
      </dgm:t>
    </dgm:pt>
    <dgm:pt modelId="{E1F86398-AF20-41AC-99C6-F9BDD10FC053}" type="sibTrans" cxnId="{954F456D-C966-44D7-98DB-E05CB9DF594D}">
      <dgm:prSet/>
      <dgm:spPr/>
      <dgm:t>
        <a:bodyPr/>
        <a:lstStyle/>
        <a:p>
          <a:endParaRPr lang="hu-HU"/>
        </a:p>
      </dgm:t>
    </dgm:pt>
    <dgm:pt modelId="{3CA73F17-5190-463C-BD1E-000B2FA7553E}">
      <dgm:prSet phldrT="[Szöveg]"/>
      <dgm:spPr/>
      <dgm:t>
        <a:bodyPr/>
        <a:lstStyle/>
        <a:p>
          <a:r>
            <a:rPr lang="hu-HU" dirty="0" smtClean="0"/>
            <a:t>Álló akadályok</a:t>
          </a:r>
          <a:endParaRPr lang="hu-HU" dirty="0"/>
        </a:p>
      </dgm:t>
    </dgm:pt>
    <dgm:pt modelId="{40581956-2FF5-48B0-81C3-81DEF13E1E2C}" type="parTrans" cxnId="{F6331B35-261E-46A6-A3FF-BABE1AAD9FAB}">
      <dgm:prSet/>
      <dgm:spPr/>
      <dgm:t>
        <a:bodyPr/>
        <a:lstStyle/>
        <a:p>
          <a:endParaRPr lang="hu-HU"/>
        </a:p>
      </dgm:t>
    </dgm:pt>
    <dgm:pt modelId="{94D9E277-2AEC-4670-852A-14803DE7F652}" type="sibTrans" cxnId="{F6331B35-261E-46A6-A3FF-BABE1AAD9FAB}">
      <dgm:prSet/>
      <dgm:spPr/>
      <dgm:t>
        <a:bodyPr/>
        <a:lstStyle/>
        <a:p>
          <a:endParaRPr lang="hu-HU"/>
        </a:p>
      </dgm:t>
    </dgm:pt>
    <dgm:pt modelId="{BEE750CA-C79C-4DD4-A946-3F80E68FE905}">
      <dgm:prSet phldrT="[Szöveg]"/>
      <dgm:spPr/>
      <dgm:t>
        <a:bodyPr/>
        <a:lstStyle/>
        <a:p>
          <a:r>
            <a:rPr lang="hu-HU" dirty="0" smtClean="0"/>
            <a:t>Dinamikus</a:t>
          </a:r>
          <a:endParaRPr lang="hu-HU" dirty="0"/>
        </a:p>
      </dgm:t>
    </dgm:pt>
    <dgm:pt modelId="{710B9C81-4EDE-44FC-9961-689DC675094B}" type="parTrans" cxnId="{7DB5B148-CC13-4B41-A7FB-0BE1A93879B6}">
      <dgm:prSet/>
      <dgm:spPr/>
      <dgm:t>
        <a:bodyPr/>
        <a:lstStyle/>
        <a:p>
          <a:endParaRPr lang="hu-HU"/>
        </a:p>
      </dgm:t>
    </dgm:pt>
    <dgm:pt modelId="{D4745B05-21C2-4929-B7C1-91EC6650725C}" type="sibTrans" cxnId="{7DB5B148-CC13-4B41-A7FB-0BE1A93879B6}">
      <dgm:prSet/>
      <dgm:spPr/>
      <dgm:t>
        <a:bodyPr/>
        <a:lstStyle/>
        <a:p>
          <a:endParaRPr lang="hu-HU"/>
        </a:p>
      </dgm:t>
    </dgm:pt>
    <dgm:pt modelId="{E54954C4-5F97-4680-9207-35142D3B98C1}">
      <dgm:prSet phldrT="[Szöveg]"/>
      <dgm:spPr/>
      <dgm:t>
        <a:bodyPr/>
        <a:lstStyle/>
        <a:p>
          <a:r>
            <a:rPr lang="hu-HU" dirty="0" smtClean="0"/>
            <a:t>Mozgó akadályok - ágensek</a:t>
          </a:r>
          <a:endParaRPr lang="hu-HU" dirty="0"/>
        </a:p>
      </dgm:t>
    </dgm:pt>
    <dgm:pt modelId="{8012CA6B-9537-4B37-92D0-6045727F58B9}" type="parTrans" cxnId="{F23DAC5C-5298-468D-A318-170DEB966B99}">
      <dgm:prSet/>
      <dgm:spPr/>
      <dgm:t>
        <a:bodyPr/>
        <a:lstStyle/>
        <a:p>
          <a:endParaRPr lang="hu-HU"/>
        </a:p>
      </dgm:t>
    </dgm:pt>
    <dgm:pt modelId="{0D145AB1-5E2A-4C5E-8AB1-477522FC449D}" type="sibTrans" cxnId="{F23DAC5C-5298-468D-A318-170DEB966B99}">
      <dgm:prSet/>
      <dgm:spPr/>
      <dgm:t>
        <a:bodyPr/>
        <a:lstStyle/>
        <a:p>
          <a:endParaRPr lang="hu-HU"/>
        </a:p>
      </dgm:t>
    </dgm:pt>
    <dgm:pt modelId="{CC2C9033-BC76-4FBA-A500-A66D41360CF2}" type="pres">
      <dgm:prSet presAssocID="{EC32E7BB-3B07-481D-997A-316726C35D4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6F89FFD2-37AA-46E3-860F-2BDAAC9B0ED3}" type="pres">
      <dgm:prSet presAssocID="{82569451-6BE1-4AC7-A13E-6127185E15E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2B6B82A-34F2-45BF-BCB5-2F7A185E6E33}" type="pres">
      <dgm:prSet presAssocID="{82569451-6BE1-4AC7-A13E-6127185E15E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EF2558C-1B28-47B1-9BFA-2951447CCF10}" type="pres">
      <dgm:prSet presAssocID="{BEE750CA-C79C-4DD4-A946-3F80E68FE90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60E8BF2-36AF-4252-BE8A-D70EEB4E4738}" type="pres">
      <dgm:prSet presAssocID="{BEE750CA-C79C-4DD4-A946-3F80E68FE905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F23DAC5C-5298-468D-A318-170DEB966B99}" srcId="{BEE750CA-C79C-4DD4-A946-3F80E68FE905}" destId="{E54954C4-5F97-4680-9207-35142D3B98C1}" srcOrd="0" destOrd="0" parTransId="{8012CA6B-9537-4B37-92D0-6045727F58B9}" sibTransId="{0D145AB1-5E2A-4C5E-8AB1-477522FC449D}"/>
    <dgm:cxn modelId="{7DB5B148-CC13-4B41-A7FB-0BE1A93879B6}" srcId="{EC32E7BB-3B07-481D-997A-316726C35D47}" destId="{BEE750CA-C79C-4DD4-A946-3F80E68FE905}" srcOrd="1" destOrd="0" parTransId="{710B9C81-4EDE-44FC-9961-689DC675094B}" sibTransId="{D4745B05-21C2-4929-B7C1-91EC6650725C}"/>
    <dgm:cxn modelId="{5BA0EE6C-B412-4DF2-AAB2-16F0165BA3A6}" type="presOf" srcId="{BEE750CA-C79C-4DD4-A946-3F80E68FE905}" destId="{7EF2558C-1B28-47B1-9BFA-2951447CCF10}" srcOrd="0" destOrd="0" presId="urn:microsoft.com/office/officeart/2005/8/layout/vList2"/>
    <dgm:cxn modelId="{A6971548-A541-44FA-83C9-72ABA120397B}" type="presOf" srcId="{E54954C4-5F97-4680-9207-35142D3B98C1}" destId="{060E8BF2-36AF-4252-BE8A-D70EEB4E4738}" srcOrd="0" destOrd="0" presId="urn:microsoft.com/office/officeart/2005/8/layout/vList2"/>
    <dgm:cxn modelId="{C0E307FB-A877-4BF0-B758-7C844F1F1261}" type="presOf" srcId="{82569451-6BE1-4AC7-A13E-6127185E15E7}" destId="{6F89FFD2-37AA-46E3-860F-2BDAAC9B0ED3}" srcOrd="0" destOrd="0" presId="urn:microsoft.com/office/officeart/2005/8/layout/vList2"/>
    <dgm:cxn modelId="{17DD2D94-4822-429B-A894-C7B611ED0EFE}" type="presOf" srcId="{EC32E7BB-3B07-481D-997A-316726C35D47}" destId="{CC2C9033-BC76-4FBA-A500-A66D41360CF2}" srcOrd="0" destOrd="0" presId="urn:microsoft.com/office/officeart/2005/8/layout/vList2"/>
    <dgm:cxn modelId="{954F456D-C966-44D7-98DB-E05CB9DF594D}" srcId="{EC32E7BB-3B07-481D-997A-316726C35D47}" destId="{82569451-6BE1-4AC7-A13E-6127185E15E7}" srcOrd="0" destOrd="0" parTransId="{C01885FF-A676-4F4A-8FD2-1D6B83CFA1F9}" sibTransId="{E1F86398-AF20-41AC-99C6-F9BDD10FC053}"/>
    <dgm:cxn modelId="{6C6A14B9-0FB5-43B7-93DD-1B466D16F6CE}" type="presOf" srcId="{3CA73F17-5190-463C-BD1E-000B2FA7553E}" destId="{F2B6B82A-34F2-45BF-BCB5-2F7A185E6E33}" srcOrd="0" destOrd="0" presId="urn:microsoft.com/office/officeart/2005/8/layout/vList2"/>
    <dgm:cxn modelId="{F6331B35-261E-46A6-A3FF-BABE1AAD9FAB}" srcId="{82569451-6BE1-4AC7-A13E-6127185E15E7}" destId="{3CA73F17-5190-463C-BD1E-000B2FA7553E}" srcOrd="0" destOrd="0" parTransId="{40581956-2FF5-48B0-81C3-81DEF13E1E2C}" sibTransId="{94D9E277-2AEC-4670-852A-14803DE7F652}"/>
    <dgm:cxn modelId="{DF30D395-AE5A-4C2F-9894-BFB0A2AB7E2D}" type="presParOf" srcId="{CC2C9033-BC76-4FBA-A500-A66D41360CF2}" destId="{6F89FFD2-37AA-46E3-860F-2BDAAC9B0ED3}" srcOrd="0" destOrd="0" presId="urn:microsoft.com/office/officeart/2005/8/layout/vList2"/>
    <dgm:cxn modelId="{AD1A5384-CE01-4DBA-9272-4278907E44C6}" type="presParOf" srcId="{CC2C9033-BC76-4FBA-A500-A66D41360CF2}" destId="{F2B6B82A-34F2-45BF-BCB5-2F7A185E6E33}" srcOrd="1" destOrd="0" presId="urn:microsoft.com/office/officeart/2005/8/layout/vList2"/>
    <dgm:cxn modelId="{E01F3C2F-F161-4F07-A9C1-EBC5CCA823F1}" type="presParOf" srcId="{CC2C9033-BC76-4FBA-A500-A66D41360CF2}" destId="{7EF2558C-1B28-47B1-9BFA-2951447CCF10}" srcOrd="2" destOrd="0" presId="urn:microsoft.com/office/officeart/2005/8/layout/vList2"/>
    <dgm:cxn modelId="{1D1655B9-E6F5-4FAA-A655-AB974B8B6C6A}" type="presParOf" srcId="{CC2C9033-BC76-4FBA-A500-A66D41360CF2}" destId="{060E8BF2-36AF-4252-BE8A-D70EEB4E473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9FFD2-37AA-46E3-860F-2BDAAC9B0ED3}">
      <dsp:nvSpPr>
        <dsp:cNvPr id="0" name=""/>
        <dsp:cNvSpPr/>
      </dsp:nvSpPr>
      <dsp:spPr>
        <a:xfrm>
          <a:off x="0" y="41431"/>
          <a:ext cx="105537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000" kern="1200" dirty="0" smtClean="0"/>
            <a:t>Ismert</a:t>
          </a:r>
          <a:endParaRPr lang="hu-HU" sz="4000" kern="1200" dirty="0"/>
        </a:p>
      </dsp:txBody>
      <dsp:txXfrm>
        <a:off x="46834" y="88265"/>
        <a:ext cx="10460032" cy="865732"/>
      </dsp:txXfrm>
    </dsp:sp>
    <dsp:sp modelId="{F2B6B82A-34F2-45BF-BCB5-2F7A185E6E33}">
      <dsp:nvSpPr>
        <dsp:cNvPr id="0" name=""/>
        <dsp:cNvSpPr/>
      </dsp:nvSpPr>
      <dsp:spPr>
        <a:xfrm>
          <a:off x="0" y="1000831"/>
          <a:ext cx="1055370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080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3100" kern="1200" dirty="0" smtClean="0"/>
            <a:t>Az akadályok pozíciója, mérete, mozgása ismert</a:t>
          </a:r>
          <a:endParaRPr lang="hu-HU" sz="3100" kern="1200" dirty="0"/>
        </a:p>
      </dsp:txBody>
      <dsp:txXfrm>
        <a:off x="0" y="1000831"/>
        <a:ext cx="10553700" cy="662400"/>
      </dsp:txXfrm>
    </dsp:sp>
    <dsp:sp modelId="{7EF2558C-1B28-47B1-9BFA-2951447CCF10}">
      <dsp:nvSpPr>
        <dsp:cNvPr id="0" name=""/>
        <dsp:cNvSpPr/>
      </dsp:nvSpPr>
      <dsp:spPr>
        <a:xfrm>
          <a:off x="0" y="1663231"/>
          <a:ext cx="105537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000" kern="1200" dirty="0" smtClean="0"/>
            <a:t>Ismeretlen</a:t>
          </a:r>
          <a:endParaRPr lang="hu-HU" sz="4000" kern="1200" dirty="0"/>
        </a:p>
      </dsp:txBody>
      <dsp:txXfrm>
        <a:off x="46834" y="1710065"/>
        <a:ext cx="10460032" cy="865732"/>
      </dsp:txXfrm>
    </dsp:sp>
    <dsp:sp modelId="{060E8BF2-36AF-4252-BE8A-D70EEB4E4738}">
      <dsp:nvSpPr>
        <dsp:cNvPr id="0" name=""/>
        <dsp:cNvSpPr/>
      </dsp:nvSpPr>
      <dsp:spPr>
        <a:xfrm>
          <a:off x="0" y="2622631"/>
          <a:ext cx="1055370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080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3100" kern="1200" dirty="0" smtClean="0"/>
            <a:t>Az akadályok pozíciója, mérete, mozgása nem ismert</a:t>
          </a:r>
          <a:endParaRPr lang="hu-HU" sz="3100" kern="1200" dirty="0"/>
        </a:p>
      </dsp:txBody>
      <dsp:txXfrm>
        <a:off x="0" y="2622631"/>
        <a:ext cx="10553700" cy="972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9FFD2-37AA-46E3-860F-2BDAAC9B0ED3}">
      <dsp:nvSpPr>
        <dsp:cNvPr id="0" name=""/>
        <dsp:cNvSpPr/>
      </dsp:nvSpPr>
      <dsp:spPr>
        <a:xfrm>
          <a:off x="0" y="34501"/>
          <a:ext cx="105537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400" kern="1200" dirty="0" smtClean="0"/>
            <a:t>Sztatikus</a:t>
          </a:r>
          <a:endParaRPr lang="hu-HU" sz="4400" kern="1200" dirty="0"/>
        </a:p>
      </dsp:txBody>
      <dsp:txXfrm>
        <a:off x="51517" y="86018"/>
        <a:ext cx="10450666" cy="952306"/>
      </dsp:txXfrm>
    </dsp:sp>
    <dsp:sp modelId="{F2B6B82A-34F2-45BF-BCB5-2F7A185E6E33}">
      <dsp:nvSpPr>
        <dsp:cNvPr id="0" name=""/>
        <dsp:cNvSpPr/>
      </dsp:nvSpPr>
      <dsp:spPr>
        <a:xfrm>
          <a:off x="0" y="1089841"/>
          <a:ext cx="105537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080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3400" kern="1200" dirty="0" smtClean="0"/>
            <a:t>Álló akadályok</a:t>
          </a:r>
          <a:endParaRPr lang="hu-HU" sz="3400" kern="1200" dirty="0"/>
        </a:p>
      </dsp:txBody>
      <dsp:txXfrm>
        <a:off x="0" y="1089841"/>
        <a:ext cx="10553700" cy="728640"/>
      </dsp:txXfrm>
    </dsp:sp>
    <dsp:sp modelId="{7EF2558C-1B28-47B1-9BFA-2951447CCF10}">
      <dsp:nvSpPr>
        <dsp:cNvPr id="0" name=""/>
        <dsp:cNvSpPr/>
      </dsp:nvSpPr>
      <dsp:spPr>
        <a:xfrm>
          <a:off x="0" y="1818481"/>
          <a:ext cx="105537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400" kern="1200" dirty="0" smtClean="0"/>
            <a:t>Dinamikus</a:t>
          </a:r>
          <a:endParaRPr lang="hu-HU" sz="4400" kern="1200" dirty="0"/>
        </a:p>
      </dsp:txBody>
      <dsp:txXfrm>
        <a:off x="51517" y="1869998"/>
        <a:ext cx="10450666" cy="952306"/>
      </dsp:txXfrm>
    </dsp:sp>
    <dsp:sp modelId="{060E8BF2-36AF-4252-BE8A-D70EEB4E4738}">
      <dsp:nvSpPr>
        <dsp:cNvPr id="0" name=""/>
        <dsp:cNvSpPr/>
      </dsp:nvSpPr>
      <dsp:spPr>
        <a:xfrm>
          <a:off x="0" y="2873821"/>
          <a:ext cx="10553700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080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3400" kern="1200" dirty="0" smtClean="0"/>
            <a:t>Mozgó akadályok - ágensek</a:t>
          </a:r>
          <a:endParaRPr lang="hu-HU" sz="3400" kern="1200" dirty="0"/>
        </a:p>
      </dsp:txBody>
      <dsp:txXfrm>
        <a:off x="0" y="2873821"/>
        <a:ext cx="10553700" cy="728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jpe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1.jpeg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jpeg"/><Relationship Id="rId11" Type="http://schemas.openxmlformats.org/officeDocument/2006/relationships/image" Target="../media/image10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Multi ágensű </a:t>
            </a:r>
            <a:r>
              <a:rPr lang="hu-HU" dirty="0" smtClean="0"/>
              <a:t>robotrendszerek</a:t>
            </a:r>
            <a:br>
              <a:rPr lang="hu-HU" dirty="0" smtClean="0"/>
            </a:br>
            <a:r>
              <a:rPr lang="hu-HU" i="1" dirty="0" smtClean="0"/>
              <a:t>Bevezetés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Multi-ágensű mobilrobotrendszerek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3336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lokalizáció módszerei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04116" y="2776925"/>
            <a:ext cx="5270738" cy="2322608"/>
          </a:xfrm>
        </p:spPr>
        <p:txBody>
          <a:bodyPr/>
          <a:lstStyle/>
          <a:p>
            <a:r>
              <a:rPr lang="hu-HU" dirty="0" err="1" smtClean="0"/>
              <a:t>Tri-anguláció</a:t>
            </a:r>
            <a:r>
              <a:rPr lang="hu-HU" dirty="0" smtClean="0"/>
              <a:t> (3 markertől)</a:t>
            </a:r>
          </a:p>
          <a:p>
            <a:r>
              <a:rPr lang="hu-HU" dirty="0" err="1" smtClean="0"/>
              <a:t>Bi-lateráció</a:t>
            </a:r>
            <a:r>
              <a:rPr lang="hu-HU" dirty="0" smtClean="0"/>
              <a:t> (2 markertől)</a:t>
            </a:r>
          </a:p>
          <a:p>
            <a:r>
              <a:rPr lang="hu-HU" dirty="0" smtClean="0"/>
              <a:t>3-4-5 – </a:t>
            </a:r>
            <a:r>
              <a:rPr lang="hu-HU" dirty="0" err="1" smtClean="0"/>
              <a:t>laterációk</a:t>
            </a:r>
            <a:r>
              <a:rPr lang="hu-HU" dirty="0" smtClean="0"/>
              <a:t> illetve </a:t>
            </a:r>
            <a:r>
              <a:rPr lang="hu-HU" dirty="0" err="1" smtClean="0"/>
              <a:t>angulációk</a:t>
            </a:r>
            <a:r>
              <a:rPr lang="hu-HU" dirty="0" smtClean="0"/>
              <a:t> (GPS)</a:t>
            </a:r>
            <a:endParaRPr lang="hu-HU" dirty="0"/>
          </a:p>
        </p:txBody>
      </p:sp>
      <p:pic>
        <p:nvPicPr>
          <p:cNvPr id="4" name="Picture 4" descr="trian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1247" y="4499925"/>
            <a:ext cx="2018571" cy="1951142"/>
          </a:xfrm>
          <a:prstGeom prst="rect">
            <a:avLst/>
          </a:prstGeom>
          <a:noFill/>
          <a:ln/>
          <a:effectLst>
            <a:outerShdw blurRad="50800" dir="14400000">
              <a:srgbClr val="000000">
                <a:alpha val="6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rian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1247" y="1925065"/>
            <a:ext cx="3838575" cy="2363787"/>
          </a:xfrm>
          <a:prstGeom prst="rect">
            <a:avLst/>
          </a:prstGeom>
          <a:noFill/>
          <a:ln/>
          <a:effectLst>
            <a:outerShdw blurRad="50800" dir="14400000">
              <a:srgbClr val="000000">
                <a:alpha val="6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326" y="4499925"/>
            <a:ext cx="1903500" cy="196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Munkaterület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1999108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190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Munkaterület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945426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953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Ismeretlen munkaterület feltérképezése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04115" y="2222287"/>
            <a:ext cx="11743046" cy="3636511"/>
          </a:xfrm>
        </p:spPr>
        <p:txBody>
          <a:bodyPr>
            <a:normAutofit fontScale="92500" lnSpcReduction="20000"/>
          </a:bodyPr>
          <a:lstStyle/>
          <a:p>
            <a:r>
              <a:rPr lang="hu-HU" dirty="0" smtClean="0"/>
              <a:t>Szenzortérkép</a:t>
            </a:r>
          </a:p>
          <a:p>
            <a:pPr marL="0" indent="0">
              <a:buNone/>
            </a:pPr>
            <a:r>
              <a:rPr lang="hu-HU" altLang="hu-HU" sz="1900" dirty="0">
                <a:latin typeface="Comic Sans MS" panose="030F0702030302020204" pitchFamily="66" charset="0"/>
              </a:rPr>
              <a:t>A robot megállapítja pozícióját, majd az </a:t>
            </a:r>
            <a:r>
              <a:rPr lang="hu-HU" altLang="hu-HU" sz="19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érzékelői</a:t>
            </a:r>
            <a:r>
              <a:rPr lang="hu-HU" altLang="hu-HU" sz="1900" dirty="0">
                <a:solidFill>
                  <a:srgbClr val="FF0000"/>
                </a:solidFill>
                <a:latin typeface="Comic Sans MS" panose="030F0702030302020204" pitchFamily="66" charset="0"/>
              </a:rPr>
              <a:t> segítségével </a:t>
            </a:r>
            <a:r>
              <a:rPr lang="hu-HU" altLang="hu-HU" sz="1900" dirty="0">
                <a:latin typeface="Comic Sans MS" panose="030F0702030302020204" pitchFamily="66" charset="0"/>
              </a:rPr>
              <a:t>„</a:t>
            </a:r>
            <a:r>
              <a:rPr lang="hu-HU" altLang="hu-HU" sz="1900" dirty="0" err="1">
                <a:latin typeface="Comic Sans MS" panose="030F0702030302020204" pitchFamily="66" charset="0"/>
              </a:rPr>
              <a:t>körbenéz</a:t>
            </a:r>
            <a:r>
              <a:rPr lang="hu-HU" altLang="hu-HU" sz="1900" dirty="0">
                <a:latin typeface="Comic Sans MS" panose="030F0702030302020204" pitchFamily="66" charset="0"/>
              </a:rPr>
              <a:t>” és bejelöli az adott pozícióból érzékelt akadályokat, </a:t>
            </a:r>
            <a:r>
              <a:rPr lang="hu-HU" altLang="hu-HU" sz="1900" dirty="0" err="1">
                <a:latin typeface="Comic Sans MS" panose="030F0702030302020204" pitchFamily="66" charset="0"/>
              </a:rPr>
              <a:t>továbblép</a:t>
            </a:r>
            <a:r>
              <a:rPr lang="hu-HU" altLang="hu-HU" sz="1900" dirty="0">
                <a:latin typeface="Comic Sans MS" panose="030F0702030302020204" pitchFamily="66" charset="0"/>
              </a:rPr>
              <a:t> és újra </a:t>
            </a:r>
            <a:r>
              <a:rPr lang="hu-HU" altLang="hu-HU" sz="1900" dirty="0" err="1">
                <a:latin typeface="Comic Sans MS" panose="030F0702030302020204" pitchFamily="66" charset="0"/>
              </a:rPr>
              <a:t>ismétli</a:t>
            </a:r>
            <a:r>
              <a:rPr lang="hu-HU" altLang="hu-HU" sz="1900" dirty="0">
                <a:latin typeface="Comic Sans MS" panose="030F0702030302020204" pitchFamily="66" charset="0"/>
              </a:rPr>
              <a:t> </a:t>
            </a:r>
            <a:r>
              <a:rPr lang="hu-HU" altLang="hu-HU" sz="1900" dirty="0">
                <a:latin typeface="Comic Sans MS" panose="030F0702030302020204" pitchFamily="66" charset="0"/>
                <a:sym typeface="Symbol" panose="05050102010706020507" pitchFamily="18" charset="2"/>
              </a:rPr>
              <a:t> </a:t>
            </a:r>
            <a:r>
              <a:rPr lang="hu-HU" altLang="hu-HU" sz="1900" b="1" dirty="0">
                <a:latin typeface="Comic Sans MS" panose="030F0702030302020204" pitchFamily="66" charset="0"/>
                <a:sym typeface="Symbol" panose="05050102010706020507" pitchFamily="18" charset="2"/>
              </a:rPr>
              <a:t>lokális</a:t>
            </a:r>
            <a:r>
              <a:rPr lang="hu-HU" altLang="hu-HU" sz="1900" dirty="0">
                <a:latin typeface="Comic Sans MS" panose="030F0702030302020204" pitchFamily="66" charset="0"/>
                <a:sym typeface="Symbol" panose="05050102010706020507" pitchFamily="18" charset="2"/>
              </a:rPr>
              <a:t> térképek  illesztés: globális térkép  </a:t>
            </a:r>
            <a:r>
              <a:rPr lang="hu-HU" altLang="hu-HU" sz="1900" b="1" dirty="0">
                <a:latin typeface="Comic Sans MS" panose="030F0702030302020204" pitchFamily="66" charset="0"/>
                <a:sym typeface="Symbol" panose="05050102010706020507" pitchFamily="18" charset="2"/>
              </a:rPr>
              <a:t>Érzékelők adataiból készített</a:t>
            </a:r>
            <a:r>
              <a:rPr lang="hu-HU" altLang="hu-HU" sz="1900" dirty="0">
                <a:latin typeface="Comic Sans MS" panose="030F0702030302020204" pitchFamily="66" charset="0"/>
                <a:sym typeface="Symbol" panose="05050102010706020507" pitchFamily="18" charset="2"/>
              </a:rPr>
              <a:t> térkép.</a:t>
            </a:r>
            <a:endParaRPr lang="hu-HU" altLang="hu-HU" sz="1900" dirty="0">
              <a:effectLst>
                <a:outerShdw blurRad="38100" dist="38100" dir="2700000" algn="tl">
                  <a:srgbClr val="000000"/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hu-HU" altLang="hu-HU" dirty="0">
                <a:latin typeface="Comic Sans MS" panose="030F0702030302020204" pitchFamily="66" charset="0"/>
              </a:rPr>
              <a:t>Az érzékelők adataiból készülhetnek </a:t>
            </a:r>
            <a:r>
              <a:rPr lang="hu-HU" altLang="hu-HU" b="1" dirty="0">
                <a:solidFill>
                  <a:srgbClr val="FF0000"/>
                </a:solidFill>
                <a:latin typeface="Comic Sans MS" panose="030F0702030302020204" pitchFamily="66" charset="0"/>
              </a:rPr>
              <a:t>metrikus</a:t>
            </a:r>
            <a:r>
              <a:rPr lang="hu-HU" altLang="hu-HU" dirty="0">
                <a:solidFill>
                  <a:srgbClr val="FF0000"/>
                </a:solidFill>
                <a:latin typeface="Comic Sans MS" panose="030F0702030302020204" pitchFamily="66" charset="0"/>
              </a:rPr>
              <a:t> – </a:t>
            </a:r>
            <a:r>
              <a:rPr lang="hu-HU" altLang="hu-HU" b="1" dirty="0">
                <a:solidFill>
                  <a:srgbClr val="FF0000"/>
                </a:solidFill>
                <a:latin typeface="Comic Sans MS" panose="030F0702030302020204" pitchFamily="66" charset="0"/>
              </a:rPr>
              <a:t>geometriai</a:t>
            </a:r>
            <a:r>
              <a:rPr lang="hu-HU" altLang="hu-HU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hu-HU" altLang="hu-HU" dirty="0">
                <a:latin typeface="Comic Sans MS" panose="030F0702030302020204" pitchFamily="66" charset="0"/>
              </a:rPr>
              <a:t>térképek, vagy, pl. az </a:t>
            </a:r>
            <a:r>
              <a:rPr lang="hu-HU" altLang="hu-HU" dirty="0" err="1">
                <a:latin typeface="Comic Sans MS" panose="030F0702030302020204" pitchFamily="66" charset="0"/>
              </a:rPr>
              <a:t>odometria</a:t>
            </a:r>
            <a:r>
              <a:rPr lang="hu-HU" altLang="hu-HU" dirty="0">
                <a:latin typeface="Comic Sans MS" panose="030F0702030302020204" pitchFamily="66" charset="0"/>
              </a:rPr>
              <a:t> segítségével </a:t>
            </a:r>
            <a:r>
              <a:rPr lang="hu-HU" altLang="hu-HU" b="1" dirty="0">
                <a:latin typeface="Comic Sans MS" panose="030F0702030302020204" pitchFamily="66" charset="0"/>
              </a:rPr>
              <a:t>topológiai</a:t>
            </a:r>
            <a:r>
              <a:rPr lang="hu-HU" altLang="hu-HU" dirty="0">
                <a:latin typeface="Comic Sans MS" panose="030F0702030302020204" pitchFamily="66" charset="0"/>
              </a:rPr>
              <a:t> térképek (az </a:t>
            </a:r>
            <a:r>
              <a:rPr lang="hu-HU" altLang="hu-HU" dirty="0" err="1">
                <a:latin typeface="Comic Sans MS" panose="030F0702030302020204" pitchFamily="66" charset="0"/>
              </a:rPr>
              <a:t>odométerről</a:t>
            </a:r>
            <a:r>
              <a:rPr lang="hu-HU" altLang="hu-HU" dirty="0">
                <a:latin typeface="Comic Sans MS" panose="030F0702030302020204" pitchFamily="66" charset="0"/>
              </a:rPr>
              <a:t> jövő adatokból: utak = gráfok élei, kereszteződések = csomópontok). </a:t>
            </a:r>
          </a:p>
          <a:p>
            <a:pPr>
              <a:spcBef>
                <a:spcPct val="50000"/>
              </a:spcBef>
            </a:pPr>
            <a:r>
              <a:rPr lang="hu-HU" altLang="hu-HU" dirty="0">
                <a:latin typeface="Comic Sans MS" panose="030F0702030302020204" pitchFamily="66" charset="0"/>
              </a:rPr>
              <a:t>Az egész környezet térképének összeállítása a lokális térképek </a:t>
            </a:r>
            <a:r>
              <a:rPr lang="hu-HU" altLang="hu-HU" b="1" dirty="0">
                <a:latin typeface="Comic Sans MS" panose="030F0702030302020204" pitchFamily="66" charset="0"/>
              </a:rPr>
              <a:t>illesztésével</a:t>
            </a:r>
            <a:r>
              <a:rPr lang="hu-HU" altLang="hu-HU" dirty="0">
                <a:latin typeface="Comic Sans MS" panose="030F0702030302020204" pitchFamily="66" charset="0"/>
              </a:rPr>
              <a:t> lehetséges. Az illesztés két alapon működhet:</a:t>
            </a:r>
          </a:p>
          <a:p>
            <a:pPr lvl="1">
              <a:spcBef>
                <a:spcPct val="50000"/>
              </a:spcBef>
            </a:pPr>
            <a:r>
              <a:rPr lang="hu-HU" altLang="hu-HU" dirty="0">
                <a:latin typeface="Comic Sans MS" panose="030F0702030302020204" pitchFamily="66" charset="0"/>
              </a:rPr>
              <a:t>-</a:t>
            </a:r>
            <a:r>
              <a:rPr lang="hu-HU" altLang="hu-HU" b="1" dirty="0">
                <a:solidFill>
                  <a:srgbClr val="FF0000"/>
                </a:solidFill>
                <a:latin typeface="Comic Sans MS" panose="030F0702030302020204" pitchFamily="66" charset="0"/>
              </a:rPr>
              <a:t>ikonszerű</a:t>
            </a:r>
            <a:r>
              <a:rPr lang="hu-HU" altLang="hu-HU" dirty="0">
                <a:latin typeface="Comic Sans MS" panose="030F0702030302020204" pitchFamily="66" charset="0"/>
              </a:rPr>
              <a:t> illesztés: az egyes lokális térképek </a:t>
            </a:r>
            <a:r>
              <a:rPr lang="hu-HU" altLang="hu-HU" sz="1000" dirty="0">
                <a:latin typeface="Comic Sans MS" panose="030F0702030302020204" pitchFamily="66" charset="0"/>
              </a:rPr>
              <a:t>(amik a pozícióváltásokkal keletkeznek a környezetről)</a:t>
            </a:r>
            <a:r>
              <a:rPr lang="hu-HU" altLang="hu-HU" dirty="0">
                <a:latin typeface="Comic Sans MS" panose="030F0702030302020204" pitchFamily="66" charset="0"/>
              </a:rPr>
              <a:t> közös pontjaikat keresik, és ez alapján illesztik egymás mellé az „ikonokat” </a:t>
            </a:r>
            <a:r>
              <a:rPr lang="hu-HU" alt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hu-HU" altLang="hu-HU" b="1" i="1" dirty="0">
                <a:solidFill>
                  <a:schemeClr val="tx2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globális</a:t>
            </a:r>
            <a:r>
              <a:rPr lang="hu-HU" altLang="hu-HU" dirty="0">
                <a:latin typeface="Comic Sans MS" panose="030F0702030302020204" pitchFamily="66" charset="0"/>
                <a:cs typeface="Times New Roman" panose="02020603050405020304" pitchFamily="18" charset="0"/>
              </a:rPr>
              <a:t> térkép</a:t>
            </a:r>
            <a:r>
              <a:rPr lang="hu-HU" altLang="hu-HU" dirty="0">
                <a:latin typeface="Comic Sans MS" panose="030F0702030302020204" pitchFamily="66" charset="0"/>
              </a:rPr>
              <a:t>. </a:t>
            </a:r>
          </a:p>
          <a:p>
            <a:pPr lvl="1">
              <a:spcBef>
                <a:spcPct val="50000"/>
              </a:spcBef>
            </a:pPr>
            <a:r>
              <a:rPr lang="hu-HU" altLang="hu-HU" dirty="0">
                <a:latin typeface="Comic Sans MS" panose="030F0702030302020204" pitchFamily="66" charset="0"/>
              </a:rPr>
              <a:t>-</a:t>
            </a:r>
            <a:r>
              <a:rPr lang="hu-HU" altLang="hu-HU" b="1" dirty="0">
                <a:solidFill>
                  <a:srgbClr val="FF0000"/>
                </a:solidFill>
                <a:latin typeface="Comic Sans MS" panose="030F0702030302020204" pitchFamily="66" charset="0"/>
              </a:rPr>
              <a:t>jellegzetességek</a:t>
            </a:r>
            <a:r>
              <a:rPr lang="hu-HU" altLang="hu-HU" dirty="0">
                <a:latin typeface="Comic Sans MS" panose="030F0702030302020204" pitchFamily="66" charset="0"/>
              </a:rPr>
              <a:t> alapján történő illesztés: A pozícióváltás után keletkezett lokális térképek jellegzetes pontjait keresik, majd ezeket illesztik egymáshoz → </a:t>
            </a:r>
            <a:r>
              <a:rPr lang="hu-HU" altLang="hu-HU" b="1" i="1" dirty="0">
                <a:solidFill>
                  <a:schemeClr val="tx2"/>
                </a:solidFill>
                <a:latin typeface="Comic Sans MS" panose="030F0702030302020204" pitchFamily="66" charset="0"/>
              </a:rPr>
              <a:t>globális</a:t>
            </a:r>
            <a:r>
              <a:rPr lang="hu-HU" altLang="hu-HU" dirty="0">
                <a:latin typeface="Comic Sans MS" panose="030F0702030302020204" pitchFamily="66" charset="0"/>
              </a:rPr>
              <a:t> térkép.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7289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Térképtípusok</a:t>
            </a:r>
            <a:endParaRPr lang="hu-HU" dirty="0"/>
          </a:p>
        </p:txBody>
      </p:sp>
      <p:pic>
        <p:nvPicPr>
          <p:cNvPr id="5" name="Picture 4" descr="topol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71798" y="2409433"/>
            <a:ext cx="2671762" cy="21732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708603"/>
              </p:ext>
            </p:extLst>
          </p:nvPr>
        </p:nvGraphicFramePr>
        <p:xfrm>
          <a:off x="3047531" y="2409433"/>
          <a:ext cx="2663825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Kép" r:id="rId4" imgW="2369370" imgH="1572981" progId="Word.Picture.8">
                  <p:embed/>
                </p:oleObj>
              </mc:Choice>
              <mc:Fallback>
                <p:oleObj name="Kép" r:id="rId4" imgW="2369370" imgH="1572981" progId="Word.Picture.8">
                  <p:embed/>
                  <p:pic>
                    <p:nvPicPr>
                      <p:cNvPr id="922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7531" y="2409433"/>
                        <a:ext cx="2663825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3" descr="mapbuild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501" y="2409435"/>
            <a:ext cx="2465387" cy="21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20266" y="2409433"/>
            <a:ext cx="2897188" cy="21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3097784" y="4983750"/>
            <a:ext cx="25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/>
              <a:t>Metrikus-geometriai térkép</a:t>
            </a:r>
            <a:endParaRPr lang="hu-HU" sz="1400" dirty="0"/>
          </a:p>
        </p:txBody>
      </p:sp>
      <p:sp>
        <p:nvSpPr>
          <p:cNvPr id="10" name="Szövegdoboz 9"/>
          <p:cNvSpPr txBox="1"/>
          <p:nvPr/>
        </p:nvSpPr>
        <p:spPr>
          <a:xfrm>
            <a:off x="480216" y="4983751"/>
            <a:ext cx="154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/>
              <a:t>Szenzortérkép</a:t>
            </a:r>
            <a:endParaRPr lang="hu-HU" sz="1400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6246332" y="4983749"/>
            <a:ext cx="2322694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/>
              <a:t>Topológiai-Gráf térkép</a:t>
            </a:r>
            <a:endParaRPr lang="hu-HU" sz="1400" dirty="0"/>
          </a:p>
        </p:txBody>
      </p:sp>
      <p:sp>
        <p:nvSpPr>
          <p:cNvPr id="12" name="Szövegdoboz 11"/>
          <p:cNvSpPr txBox="1"/>
          <p:nvPr/>
        </p:nvSpPr>
        <p:spPr>
          <a:xfrm>
            <a:off x="10099090" y="4983750"/>
            <a:ext cx="128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/>
              <a:t>Hiba térkép</a:t>
            </a: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171409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SLAM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9144" y="2447141"/>
            <a:ext cx="5267295" cy="3698826"/>
          </a:xfrm>
        </p:spPr>
        <p:txBody>
          <a:bodyPr>
            <a:normAutofit fontScale="92500" lnSpcReduction="20000"/>
          </a:bodyPr>
          <a:lstStyle/>
          <a:p>
            <a:r>
              <a:rPr lang="hu-HU" dirty="0" smtClean="0"/>
              <a:t>Egyidejű lokalizálás és térképkészítés</a:t>
            </a:r>
          </a:p>
          <a:p>
            <a:r>
              <a:rPr lang="hu-HU" dirty="0" smtClean="0"/>
              <a:t>Folyamat:</a:t>
            </a:r>
          </a:p>
          <a:p>
            <a:pPr lvl="1"/>
            <a:r>
              <a:rPr lang="hu-HU" dirty="0" smtClean="0"/>
              <a:t>Markerek kiválasztása/adatok hozzárendelése-értelmezése/pozíció meghatározása/→ új pozíció meghatározása → új markerek kiválasztása.</a:t>
            </a:r>
          </a:p>
          <a:p>
            <a:r>
              <a:rPr lang="hu-HU" dirty="0" smtClean="0"/>
              <a:t>Eszközök</a:t>
            </a:r>
          </a:p>
          <a:p>
            <a:pPr lvl="1"/>
            <a:r>
              <a:rPr lang="hu-HU" dirty="0" smtClean="0"/>
              <a:t>Mobilrobot</a:t>
            </a:r>
          </a:p>
          <a:p>
            <a:pPr lvl="1"/>
            <a:r>
              <a:rPr lang="hu-HU" dirty="0" smtClean="0"/>
              <a:t>Távolságmérő</a:t>
            </a:r>
          </a:p>
          <a:p>
            <a:pPr lvl="2"/>
            <a:r>
              <a:rPr lang="hu-HU" dirty="0" err="1" smtClean="0"/>
              <a:t>Odométer</a:t>
            </a:r>
            <a:r>
              <a:rPr lang="hu-HU" dirty="0" smtClean="0"/>
              <a:t> (megtett út) / lézer / IR – (markerek távolsága)</a:t>
            </a:r>
          </a:p>
          <a:p>
            <a:r>
              <a:rPr lang="hu-HU" dirty="0" smtClean="0"/>
              <a:t>Módszerek</a:t>
            </a:r>
          </a:p>
          <a:p>
            <a:pPr lvl="1"/>
            <a:r>
              <a:rPr lang="hu-HU" dirty="0" smtClean="0"/>
              <a:t>Kálmán filter / EKF</a:t>
            </a:r>
            <a:endParaRPr lang="hu-HU" dirty="0"/>
          </a:p>
        </p:txBody>
      </p:sp>
      <p:grpSp>
        <p:nvGrpSpPr>
          <p:cNvPr id="52" name="Csoportba foglalás 51"/>
          <p:cNvGrpSpPr/>
          <p:nvPr/>
        </p:nvGrpSpPr>
        <p:grpSpPr>
          <a:xfrm>
            <a:off x="5908669" y="2054650"/>
            <a:ext cx="5999030" cy="4689105"/>
            <a:chOff x="5908669" y="2054650"/>
            <a:chExt cx="5999030" cy="4689105"/>
          </a:xfrm>
        </p:grpSpPr>
        <p:sp>
          <p:nvSpPr>
            <p:cNvPr id="10" name="Szövegdoboz 9"/>
            <p:cNvSpPr txBox="1"/>
            <p:nvPr/>
          </p:nvSpPr>
          <p:spPr>
            <a:xfrm>
              <a:off x="6550702" y="2054650"/>
              <a:ext cx="2443396" cy="553998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hu-HU" dirty="0" err="1" smtClean="0"/>
                <a:t>Odométer</a:t>
              </a:r>
              <a:r>
                <a:rPr lang="hu-HU" dirty="0" smtClean="0"/>
                <a:t> beállítása</a:t>
              </a:r>
            </a:p>
            <a:p>
              <a:r>
                <a:rPr lang="hu-HU" dirty="0" smtClean="0"/>
                <a:t>a mozgás után</a:t>
              </a:r>
              <a:endParaRPr lang="hu-HU" dirty="0"/>
            </a:p>
          </p:txBody>
        </p:sp>
        <p:sp>
          <p:nvSpPr>
            <p:cNvPr id="11" name="Szövegdoboz 10"/>
            <p:cNvSpPr txBox="1"/>
            <p:nvPr/>
          </p:nvSpPr>
          <p:spPr>
            <a:xfrm>
              <a:off x="6550702" y="2818793"/>
              <a:ext cx="2443396" cy="1384995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dirty="0" smtClean="0"/>
                <a:t>EKF</a:t>
              </a:r>
            </a:p>
            <a:p>
              <a:r>
                <a:rPr lang="hu-HU" dirty="0" err="1" smtClean="0"/>
                <a:t>Odométer</a:t>
              </a:r>
              <a:r>
                <a:rPr lang="hu-HU" dirty="0" smtClean="0"/>
                <a:t> adatainak frissítése – mozgásból eredő bizonytalanság kiszűrése</a:t>
              </a:r>
              <a:endParaRPr lang="hu-HU" dirty="0"/>
            </a:p>
          </p:txBody>
        </p:sp>
        <p:sp>
          <p:nvSpPr>
            <p:cNvPr id="12" name="Szövegdoboz 11"/>
            <p:cNvSpPr txBox="1"/>
            <p:nvPr/>
          </p:nvSpPr>
          <p:spPr>
            <a:xfrm>
              <a:off x="6400800" y="4371404"/>
              <a:ext cx="2593298" cy="830997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dirty="0" smtClean="0"/>
                <a:t>EKF</a:t>
              </a:r>
            </a:p>
            <a:p>
              <a:r>
                <a:rPr lang="hu-HU" dirty="0" smtClean="0"/>
                <a:t>Új markerek adataiból új pozíció számolása</a:t>
              </a:r>
              <a:endParaRPr lang="hu-HU" dirty="0"/>
            </a:p>
          </p:txBody>
        </p:sp>
        <p:sp>
          <p:nvSpPr>
            <p:cNvPr id="13" name="Szövegdoboz 12"/>
            <p:cNvSpPr txBox="1"/>
            <p:nvPr/>
          </p:nvSpPr>
          <p:spPr>
            <a:xfrm>
              <a:off x="6400800" y="5358760"/>
              <a:ext cx="2593298" cy="1384995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dirty="0" smtClean="0"/>
                <a:t>EKF</a:t>
              </a:r>
            </a:p>
            <a:p>
              <a:r>
                <a:rPr lang="hu-HU" dirty="0" smtClean="0"/>
                <a:t>Az eddig nem látott markerek hozzáadása a számolási folyamathoz</a:t>
              </a:r>
              <a:endParaRPr lang="hu-HU" dirty="0"/>
            </a:p>
          </p:txBody>
        </p:sp>
        <p:sp>
          <p:nvSpPr>
            <p:cNvPr id="14" name="Szövegdoboz 13"/>
            <p:cNvSpPr txBox="1"/>
            <p:nvPr/>
          </p:nvSpPr>
          <p:spPr>
            <a:xfrm>
              <a:off x="9968459" y="2193149"/>
              <a:ext cx="1939240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hu-HU" dirty="0" smtClean="0"/>
                <a:t>Lézer szkenner</a:t>
              </a:r>
              <a:endParaRPr lang="hu-HU" dirty="0"/>
            </a:p>
          </p:txBody>
        </p:sp>
        <p:sp>
          <p:nvSpPr>
            <p:cNvPr id="15" name="Szövegdoboz 14"/>
            <p:cNvSpPr txBox="1"/>
            <p:nvPr/>
          </p:nvSpPr>
          <p:spPr>
            <a:xfrm>
              <a:off x="9968459" y="2949556"/>
              <a:ext cx="1939240" cy="553998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dirty="0" smtClean="0"/>
                <a:t>Új markerek kiválasztása</a:t>
              </a:r>
              <a:endParaRPr lang="hu-HU" dirty="0"/>
            </a:p>
          </p:txBody>
        </p:sp>
        <p:sp>
          <p:nvSpPr>
            <p:cNvPr id="16" name="Szövegdoboz 15"/>
            <p:cNvSpPr txBox="1"/>
            <p:nvPr/>
          </p:nvSpPr>
          <p:spPr>
            <a:xfrm>
              <a:off x="9968459" y="4019555"/>
              <a:ext cx="1939240" cy="553998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dirty="0" smtClean="0"/>
                <a:t>Adatok hozzárendelése</a:t>
              </a:r>
              <a:endParaRPr lang="hu-HU" dirty="0"/>
            </a:p>
          </p:txBody>
        </p:sp>
        <p:cxnSp>
          <p:nvCxnSpPr>
            <p:cNvPr id="18" name="Egyenes összekötő nyíllal 17"/>
            <p:cNvCxnSpPr>
              <a:stCxn id="14" idx="2"/>
              <a:endCxn id="15" idx="0"/>
            </p:cNvCxnSpPr>
            <p:nvPr/>
          </p:nvCxnSpPr>
          <p:spPr>
            <a:xfrm>
              <a:off x="10938079" y="2470148"/>
              <a:ext cx="0" cy="479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stCxn id="15" idx="2"/>
              <a:endCxn id="16" idx="0"/>
            </p:cNvCxnSpPr>
            <p:nvPr/>
          </p:nvCxnSpPr>
          <p:spPr>
            <a:xfrm>
              <a:off x="10938079" y="3503554"/>
              <a:ext cx="0" cy="516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21"/>
            <p:cNvCxnSpPr>
              <a:stCxn id="16" idx="2"/>
            </p:cNvCxnSpPr>
            <p:nvPr/>
          </p:nvCxnSpPr>
          <p:spPr>
            <a:xfrm>
              <a:off x="10938079" y="4573553"/>
              <a:ext cx="0" cy="14777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gyenes összekötő nyíllal 23"/>
            <p:cNvCxnSpPr>
              <a:endCxn id="13" idx="3"/>
            </p:cNvCxnSpPr>
            <p:nvPr/>
          </p:nvCxnSpPr>
          <p:spPr>
            <a:xfrm flipH="1">
              <a:off x="8994098" y="6051257"/>
              <a:ext cx="19439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gyenes összekötő nyíllal 25"/>
            <p:cNvCxnSpPr/>
            <p:nvPr/>
          </p:nvCxnSpPr>
          <p:spPr>
            <a:xfrm flipH="1">
              <a:off x="8994098" y="4942639"/>
              <a:ext cx="19439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gyenes összekötő 27"/>
            <p:cNvCxnSpPr>
              <a:stCxn id="13" idx="1"/>
            </p:cNvCxnSpPr>
            <p:nvPr/>
          </p:nvCxnSpPr>
          <p:spPr>
            <a:xfrm flipH="1" flipV="1">
              <a:off x="5911702" y="6051257"/>
              <a:ext cx="48909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gyenes összekötő 29"/>
            <p:cNvCxnSpPr/>
            <p:nvPr/>
          </p:nvCxnSpPr>
          <p:spPr>
            <a:xfrm flipV="1">
              <a:off x="5908669" y="2331648"/>
              <a:ext cx="0" cy="3719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nyíllal 31"/>
            <p:cNvCxnSpPr>
              <a:endCxn id="10" idx="1"/>
            </p:cNvCxnSpPr>
            <p:nvPr/>
          </p:nvCxnSpPr>
          <p:spPr>
            <a:xfrm>
              <a:off x="5911702" y="2331648"/>
              <a:ext cx="639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nyíllal 33"/>
            <p:cNvCxnSpPr>
              <a:stCxn id="10" idx="2"/>
              <a:endCxn id="11" idx="0"/>
            </p:cNvCxnSpPr>
            <p:nvPr/>
          </p:nvCxnSpPr>
          <p:spPr>
            <a:xfrm>
              <a:off x="7772400" y="2608648"/>
              <a:ext cx="0" cy="210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gyenes összekötő nyíllal 37"/>
            <p:cNvCxnSpPr>
              <a:stCxn id="12" idx="2"/>
              <a:endCxn id="13" idx="0"/>
            </p:cNvCxnSpPr>
            <p:nvPr/>
          </p:nvCxnSpPr>
          <p:spPr>
            <a:xfrm>
              <a:off x="7697449" y="5202401"/>
              <a:ext cx="0" cy="156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gyenes összekötő nyíllal 50"/>
            <p:cNvCxnSpPr/>
            <p:nvPr/>
          </p:nvCxnSpPr>
          <p:spPr>
            <a:xfrm>
              <a:off x="7953153" y="4203788"/>
              <a:ext cx="0" cy="167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729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Munkaterületek értelmezése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10000" y="2671993"/>
            <a:ext cx="10554574" cy="2814408"/>
          </a:xfrm>
        </p:spPr>
        <p:txBody>
          <a:bodyPr/>
          <a:lstStyle/>
          <a:p>
            <a:r>
              <a:rPr lang="hu-HU" dirty="0" smtClean="0"/>
              <a:t>Általános négyzethálós felosztás (pixel/</a:t>
            </a:r>
            <a:r>
              <a:rPr lang="hu-HU" dirty="0" err="1" smtClean="0"/>
              <a:t>voxel</a:t>
            </a:r>
            <a:r>
              <a:rPr lang="hu-HU" dirty="0" smtClean="0"/>
              <a:t>)</a:t>
            </a:r>
          </a:p>
          <a:p>
            <a:r>
              <a:rPr lang="hu-HU" dirty="0" smtClean="0"/>
              <a:t>Négyes fa (</a:t>
            </a:r>
            <a:r>
              <a:rPr lang="hu-HU" dirty="0" err="1" smtClean="0"/>
              <a:t>quadtree</a:t>
            </a:r>
            <a:r>
              <a:rPr lang="hu-HU" dirty="0" smtClean="0"/>
              <a:t>) felosztás</a:t>
            </a:r>
          </a:p>
          <a:p>
            <a:r>
              <a:rPr lang="hu-HU" dirty="0" smtClean="0"/>
              <a:t>Bináris szegmentáció</a:t>
            </a:r>
          </a:p>
          <a:p>
            <a:r>
              <a:rPr lang="hu-HU" dirty="0" smtClean="0"/>
              <a:t>Pontos felosztás</a:t>
            </a:r>
          </a:p>
        </p:txBody>
      </p:sp>
    </p:spTree>
    <p:extLst>
      <p:ext uri="{BB962C8B-B14F-4D97-AF65-F5344CB8AC3E}">
        <p14:creationId xmlns:p14="http://schemas.microsoft.com/office/powerpoint/2010/main" val="1983886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Munkaterület felosztás-összefoglalás</a:t>
            </a:r>
            <a:endParaRPr lang="hu-HU" dirty="0"/>
          </a:p>
        </p:txBody>
      </p:sp>
      <p:graphicFrame>
        <p:nvGraphicFramePr>
          <p:cNvPr id="4" name="Group 58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488592521"/>
              </p:ext>
            </p:extLst>
          </p:nvPr>
        </p:nvGraphicFramePr>
        <p:xfrm>
          <a:off x="1876400" y="2384113"/>
          <a:ext cx="7366000" cy="4254500"/>
        </p:xfrm>
        <a:graphic>
          <a:graphicData uri="http://schemas.openxmlformats.org/drawingml/2006/table">
            <a:tbl>
              <a:tblPr/>
              <a:tblGrid>
                <a:gridCol w="184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0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endParaRPr kumimoji="0" lang="hu-HU" altLang="hu-H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Jellemzők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Előny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Hátrány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Négyzethálós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Egyforma négyzetek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Nagy memóriaigény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Egyszerű számolás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Sok számolás, mivel sok négyzet. Van átlapolás.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Négyes-fa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Nem-egyforma </a:t>
                      </a:r>
                      <a:r>
                        <a:rPr kumimoji="0" lang="hu-HU" altLang="hu-H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négyzetek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Kevesebb négyzet, kevesebb számolás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Ha az akadályok falai nem párhuzamosak a munkaterület határaival. Átlapolás.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Bináris szegmentáció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Nem feltétlenül egyforma négyzetek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Kevesebb négyzet, kevesebb számolás. Ha nem kellenek egyforma négyzetek 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nincs átlapolás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Ha egyforma négyzetek </a:t>
                      </a: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átlapolás.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0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Pontos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Teljesen különböző nagyságú szabad területek.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Nincs átlapolás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Nehezebb a felosztás.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81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7308" y="237326"/>
            <a:ext cx="10797382" cy="970450"/>
          </a:xfrm>
        </p:spPr>
        <p:txBody>
          <a:bodyPr/>
          <a:lstStyle/>
          <a:p>
            <a:r>
              <a:rPr lang="hu-HU" dirty="0" smtClean="0"/>
              <a:t>Mobilrobot ábrázolása a munkaterületen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968" y="3420228"/>
            <a:ext cx="5507137" cy="1690146"/>
          </a:xfrm>
        </p:spPr>
        <p:txBody>
          <a:bodyPr/>
          <a:lstStyle/>
          <a:p>
            <a:r>
              <a:rPr lang="hu-HU" dirty="0" smtClean="0"/>
              <a:t>Pontszerű ábrázolás alapjai</a:t>
            </a:r>
          </a:p>
          <a:p>
            <a:r>
              <a:rPr lang="hu-HU" dirty="0" smtClean="0"/>
              <a:t>Konfigurált akadályok, konfigurációs tér</a:t>
            </a:r>
          </a:p>
          <a:p>
            <a:r>
              <a:rPr lang="hu-HU" dirty="0" smtClean="0"/>
              <a:t>Hibatér</a:t>
            </a:r>
          </a:p>
        </p:txBody>
      </p:sp>
      <p:graphicFrame>
        <p:nvGraphicFramePr>
          <p:cNvPr id="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850186"/>
              </p:ext>
            </p:extLst>
          </p:nvPr>
        </p:nvGraphicFramePr>
        <p:xfrm>
          <a:off x="7265590" y="2985776"/>
          <a:ext cx="4229100" cy="255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Kép" r:id="rId3" imgW="3085338" imgH="1869948" progId="Word.Picture.8">
                  <p:embed/>
                </p:oleObj>
              </mc:Choice>
              <mc:Fallback>
                <p:oleObj name="Kép" r:id="rId3" imgW="3085338" imgH="1869948" progId="Word.Picture.8">
                  <p:embed/>
                  <p:pic>
                    <p:nvPicPr>
                      <p:cNvPr id="1434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5590" y="2985776"/>
                        <a:ext cx="4229100" cy="25590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479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Pályatervezési alapok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18712" y="2312228"/>
            <a:ext cx="10554574" cy="3636511"/>
          </a:xfrm>
        </p:spPr>
        <p:txBody>
          <a:bodyPr>
            <a:normAutofit fontScale="92500" lnSpcReduction="10000"/>
          </a:bodyPr>
          <a:lstStyle/>
          <a:p>
            <a:r>
              <a:rPr lang="hu-HU" sz="2100" b="1" dirty="0" smtClean="0"/>
              <a:t>A pályatervező algoritmusoknak biztosítani kell: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hu-HU" altLang="hu-HU" sz="1800" dirty="0"/>
              <a:t>Robot és környezete szempontjából: a </a:t>
            </a:r>
            <a:r>
              <a:rPr lang="hu-HU" altLang="hu-HU" sz="1800" dirty="0" err="1"/>
              <a:t>strukturáltságot</a:t>
            </a:r>
            <a:r>
              <a:rPr lang="hu-HU" altLang="hu-HU" sz="1800" dirty="0"/>
              <a:t> </a:t>
            </a:r>
            <a:r>
              <a:rPr lang="hu-HU" altLang="hu-HU" dirty="0"/>
              <a:t>(a környezet strukturális felépítése, a robot felépítése, alakja, </a:t>
            </a:r>
            <a:r>
              <a:rPr lang="hu-HU" altLang="hu-HU" dirty="0" smtClean="0"/>
              <a:t>képességei</a:t>
            </a:r>
            <a:r>
              <a:rPr lang="hu-HU" altLang="hu-HU" dirty="0"/>
              <a:t>)</a:t>
            </a:r>
            <a:endParaRPr lang="hu-HU" altLang="hu-HU" sz="1800" dirty="0"/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hu-HU" altLang="hu-HU" sz="1800" dirty="0"/>
              <a:t>Az útvonal akadálymentességét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hu-HU" altLang="hu-HU" sz="1800" dirty="0"/>
              <a:t>Komplexitást: </a:t>
            </a:r>
            <a:r>
              <a:rPr lang="hu-HU" altLang="hu-HU" dirty="0"/>
              <a:t>az algoritmus konvergenciáját (vagyis, hogy véges időn belül megtalálja az utat, amennyiben az létezik)</a:t>
            </a:r>
            <a:endParaRPr lang="hu-HU" altLang="hu-HU" sz="1800" dirty="0"/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hu-HU" altLang="hu-HU" sz="1800" dirty="0" err="1"/>
              <a:t>Optimalitást</a:t>
            </a:r>
            <a:r>
              <a:rPr lang="hu-HU" altLang="hu-HU" sz="1800" dirty="0"/>
              <a:t>: </a:t>
            </a:r>
            <a:r>
              <a:rPr lang="hu-HU" altLang="hu-HU" dirty="0"/>
              <a:t>A feltételeknek megfelelően a legrövidebb, leggyorsabb és legbiztonságosabb út megtalálása. </a:t>
            </a:r>
            <a:endParaRPr lang="hu-HU" altLang="hu-HU" sz="1800" dirty="0"/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hu-HU" altLang="hu-HU" sz="1800" dirty="0"/>
              <a:t>Idő – tér komplexitást: </a:t>
            </a:r>
            <a:r>
              <a:rPr lang="hu-HU" altLang="hu-HU" dirty="0"/>
              <a:t>olyan legyen a munkaterület felbontása, és a számolási algoritmus bonyolultsága, hogy a </a:t>
            </a:r>
            <a:r>
              <a:rPr lang="hu-HU" altLang="hu-HU" dirty="0" smtClean="0"/>
              <a:t>számolásokat </a:t>
            </a:r>
            <a:r>
              <a:rPr lang="hu-HU" altLang="hu-HU" dirty="0"/>
              <a:t>végző processzor és környezete (háttértár) elegendő legyen a kiszámolásra. </a:t>
            </a:r>
            <a:r>
              <a:rPr lang="hu-HU" altLang="hu-HU" sz="1800" dirty="0"/>
              <a:t> </a:t>
            </a:r>
            <a:r>
              <a:rPr lang="hu-HU" altLang="hu-HU" dirty="0"/>
              <a:t> </a:t>
            </a:r>
            <a:endParaRPr lang="hu-HU" altLang="hu-HU" sz="1800" dirty="0"/>
          </a:p>
        </p:txBody>
      </p:sp>
    </p:spTree>
    <p:extLst>
      <p:ext uri="{BB962C8B-B14F-4D97-AF65-F5344CB8AC3E}">
        <p14:creationId xmlns:p14="http://schemas.microsoft.com/office/powerpoint/2010/main" val="359090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Robotrendszerek felosztása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18356"/>
          </a:xfrm>
        </p:spPr>
        <p:txBody>
          <a:bodyPr>
            <a:normAutofit/>
          </a:bodyPr>
          <a:lstStyle/>
          <a:p>
            <a:r>
              <a:rPr lang="hu-HU" dirty="0" smtClean="0"/>
              <a:t>A robotrendszerek felosztását többféle szempontból kategorizálhatjuk:</a:t>
            </a:r>
          </a:p>
          <a:p>
            <a:pPr lvl="1"/>
            <a:r>
              <a:rPr lang="hu-HU" dirty="0" smtClean="0"/>
              <a:t>Felosztás </a:t>
            </a:r>
            <a:r>
              <a:rPr lang="hu-HU" b="1" dirty="0" smtClean="0">
                <a:solidFill>
                  <a:srgbClr val="FF0000"/>
                </a:solidFill>
              </a:rPr>
              <a:t>mobilitás</a:t>
            </a:r>
            <a:r>
              <a:rPr lang="hu-HU" dirty="0" smtClean="0"/>
              <a:t> szerint</a:t>
            </a:r>
          </a:p>
          <a:p>
            <a:pPr lvl="2"/>
            <a:r>
              <a:rPr lang="hu-HU" dirty="0" smtClean="0"/>
              <a:t>Statikus vs. </a:t>
            </a:r>
            <a:r>
              <a:rPr lang="hu-HU" b="1" dirty="0" smtClean="0">
                <a:solidFill>
                  <a:srgbClr val="FF0000"/>
                </a:solidFill>
              </a:rPr>
              <a:t>Mobil</a:t>
            </a:r>
          </a:p>
          <a:p>
            <a:pPr lvl="1"/>
            <a:r>
              <a:rPr lang="hu-HU" dirty="0" smtClean="0"/>
              <a:t>Felosztás méreteik szerint</a:t>
            </a:r>
          </a:p>
          <a:p>
            <a:pPr lvl="2"/>
            <a:r>
              <a:rPr lang="hu-HU" dirty="0" smtClean="0"/>
              <a:t>Ipari méretek/mikro/</a:t>
            </a:r>
            <a:r>
              <a:rPr lang="hu-HU" dirty="0" err="1" smtClean="0"/>
              <a:t>nano</a:t>
            </a:r>
            <a:r>
              <a:rPr lang="hu-HU" dirty="0" smtClean="0"/>
              <a:t>-robotok</a:t>
            </a:r>
          </a:p>
          <a:p>
            <a:pPr lvl="1"/>
            <a:r>
              <a:rPr lang="hu-HU" dirty="0" smtClean="0"/>
              <a:t>Felosztás a felhasználásuk szerint: </a:t>
            </a:r>
          </a:p>
          <a:p>
            <a:pPr lvl="2"/>
            <a:r>
              <a:rPr lang="hu-HU" dirty="0" smtClean="0"/>
              <a:t>Ipar/egészségügy/veszélyes környezetben való munka/felderítés-feltérképezés/szórakoztató ipar/…</a:t>
            </a:r>
          </a:p>
          <a:p>
            <a:pPr lvl="1"/>
            <a:r>
              <a:rPr lang="hu-HU" dirty="0" smtClean="0"/>
              <a:t>Felosztás az intelligencia szintjük alapján</a:t>
            </a:r>
          </a:p>
          <a:p>
            <a:pPr lvl="2"/>
            <a:r>
              <a:rPr lang="hu-HU" dirty="0" err="1" smtClean="0"/>
              <a:t>Dump</a:t>
            </a:r>
            <a:r>
              <a:rPr lang="hu-HU" dirty="0" smtClean="0"/>
              <a:t>-vezérlő nélküli robotok/egyprocesszoros,-/többprocesszoros rendszerek</a:t>
            </a:r>
          </a:p>
          <a:p>
            <a:pPr lvl="1"/>
            <a:r>
              <a:rPr lang="hu-HU" dirty="0" smtClean="0"/>
              <a:t>Felosztás az ágensek száma szerint</a:t>
            </a:r>
          </a:p>
          <a:p>
            <a:pPr lvl="2"/>
            <a:r>
              <a:rPr lang="hu-HU" dirty="0" smtClean="0"/>
              <a:t>Egy ágensű / </a:t>
            </a:r>
            <a:r>
              <a:rPr lang="hu-HU" b="1" dirty="0" smtClean="0"/>
              <a:t>több ágensű </a:t>
            </a:r>
            <a:r>
              <a:rPr lang="hu-HU" dirty="0" smtClean="0"/>
              <a:t>rendszerek (</a:t>
            </a:r>
            <a:r>
              <a:rPr lang="hu-HU" b="1" dirty="0" smtClean="0">
                <a:solidFill>
                  <a:srgbClr val="FF0000"/>
                </a:solidFill>
              </a:rPr>
              <a:t>MAS</a:t>
            </a:r>
            <a:r>
              <a:rPr lang="hu-HU" dirty="0" smtClean="0"/>
              <a:t> – Multi </a:t>
            </a:r>
            <a:r>
              <a:rPr lang="hu-HU" dirty="0" err="1" smtClean="0"/>
              <a:t>Agent</a:t>
            </a:r>
            <a:r>
              <a:rPr lang="hu-HU" dirty="0" smtClean="0"/>
              <a:t> </a:t>
            </a:r>
            <a:r>
              <a:rPr lang="hu-HU" dirty="0" err="1" smtClean="0"/>
              <a:t>Systesm</a:t>
            </a:r>
            <a:r>
              <a:rPr lang="hu-HU" dirty="0" smtClean="0"/>
              <a:t> / </a:t>
            </a:r>
            <a:r>
              <a:rPr lang="hu-HU" b="1" dirty="0" smtClean="0">
                <a:solidFill>
                  <a:srgbClr val="FF0000"/>
                </a:solidFill>
              </a:rPr>
              <a:t>MAR</a:t>
            </a:r>
            <a:r>
              <a:rPr lang="hu-HU" b="1" dirty="0" smtClean="0"/>
              <a:t> </a:t>
            </a:r>
            <a:r>
              <a:rPr lang="hu-HU" dirty="0" smtClean="0"/>
              <a:t>–</a:t>
            </a:r>
            <a:r>
              <a:rPr lang="hu-HU" b="1" dirty="0" smtClean="0"/>
              <a:t> </a:t>
            </a:r>
            <a:r>
              <a:rPr lang="hu-HU" dirty="0" smtClean="0"/>
              <a:t>Multi Ágensű Rendszerek)</a:t>
            </a:r>
          </a:p>
          <a:p>
            <a:pPr lvl="1"/>
            <a:r>
              <a:rPr lang="hu-HU" dirty="0" smtClean="0"/>
              <a:t>….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26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Lokális – Globális pályatervezés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4833" y="2053653"/>
            <a:ext cx="11632367" cy="4497049"/>
          </a:xfrm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hu-HU" altLang="hu-HU" sz="1400" b="1" i="1" dirty="0">
                <a:solidFill>
                  <a:schemeClr val="tx2"/>
                </a:solidFill>
              </a:rPr>
              <a:t>A </a:t>
            </a:r>
            <a:r>
              <a:rPr lang="hu-HU" altLang="hu-HU" sz="1400" dirty="0"/>
              <a:t>pályatervező algoritmusokat általában </a:t>
            </a:r>
            <a:r>
              <a:rPr lang="hu-HU" altLang="hu-HU" sz="1400" b="1" i="1" dirty="0">
                <a:solidFill>
                  <a:srgbClr val="FF0000"/>
                </a:solidFill>
              </a:rPr>
              <a:t>két</a:t>
            </a:r>
            <a:r>
              <a:rPr lang="hu-HU" altLang="hu-HU" sz="1400" i="1" dirty="0">
                <a:solidFill>
                  <a:srgbClr val="FF0000"/>
                </a:solidFill>
              </a:rPr>
              <a:t> nagy csoportra</a:t>
            </a:r>
            <a:r>
              <a:rPr lang="hu-HU" altLang="hu-HU" sz="1400" dirty="0">
                <a:solidFill>
                  <a:srgbClr val="FF0000"/>
                </a:solidFill>
              </a:rPr>
              <a:t> </a:t>
            </a:r>
            <a:r>
              <a:rPr lang="hu-HU" altLang="hu-HU" sz="1400" dirty="0"/>
              <a:t>oszthatjuk, de </a:t>
            </a:r>
            <a:r>
              <a:rPr lang="hu-HU" altLang="hu-HU" sz="1400" dirty="0" err="1"/>
              <a:t>mindezek</a:t>
            </a:r>
            <a:r>
              <a:rPr lang="hu-HU" altLang="hu-HU" sz="1400" dirty="0"/>
              <a:t> mellett találunk </a:t>
            </a:r>
            <a:r>
              <a:rPr lang="hu-HU" altLang="hu-HU" sz="1400" i="1" dirty="0"/>
              <a:t>egyéni</a:t>
            </a:r>
            <a:r>
              <a:rPr lang="hu-HU" altLang="hu-HU" sz="1400" dirty="0"/>
              <a:t> pályatervező eljárásokat is, melyeket általában a kifejlesztőkről (</a:t>
            </a:r>
            <a:r>
              <a:rPr lang="hu-HU" altLang="hu-HU" sz="1400" i="1" dirty="0"/>
              <a:t>Lee algoritmus</a:t>
            </a:r>
            <a:r>
              <a:rPr lang="hu-HU" altLang="hu-HU" sz="1400" dirty="0"/>
              <a:t>), vagy az algoritmus jellegzetességéről neveztek el: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hu-HU" altLang="hu-HU" sz="1400" b="1" i="1" dirty="0">
                <a:solidFill>
                  <a:srgbClr val="FF0000"/>
                </a:solidFill>
              </a:rPr>
              <a:t>Lokális</a:t>
            </a:r>
            <a:r>
              <a:rPr lang="hu-HU" altLang="hu-HU" sz="1400" dirty="0"/>
              <a:t> pályatervező algoritmusok: </a:t>
            </a:r>
            <a:r>
              <a:rPr lang="hu-HU" altLang="hu-HU" sz="1400" dirty="0">
                <a:latin typeface="Comic Sans MS" panose="030F0702030302020204" pitchFamily="66" charset="0"/>
              </a:rPr>
              <a:t>általában a relatív pozícionálásból, illetve az ultrahangos pozícionálásból (virtuális erők) kapott érzékelők adataiból kiindulva építi fel a bejárandó pályát a </a:t>
            </a:r>
            <a:r>
              <a:rPr lang="hu-HU" altLang="hu-HU" sz="1400" i="1" dirty="0">
                <a:latin typeface="Comic Sans MS" panose="030F0702030302020204" pitchFamily="66" charset="0"/>
              </a:rPr>
              <a:t>START (S)</a:t>
            </a:r>
            <a:r>
              <a:rPr lang="hu-HU" altLang="hu-HU" sz="1400" dirty="0">
                <a:latin typeface="Comic Sans MS" panose="030F0702030302020204" pitchFamily="66" charset="0"/>
              </a:rPr>
              <a:t> és </a:t>
            </a:r>
            <a:r>
              <a:rPr lang="hu-HU" altLang="hu-HU" sz="1400" i="1" dirty="0">
                <a:latin typeface="Comic Sans MS" panose="030F0702030302020204" pitchFamily="66" charset="0"/>
              </a:rPr>
              <a:t>CÉL (C)</a:t>
            </a:r>
            <a:r>
              <a:rPr lang="hu-HU" altLang="hu-HU" sz="1400" dirty="0">
                <a:latin typeface="Comic Sans MS" panose="030F0702030302020204" pitchFamily="66" charset="0"/>
              </a:rPr>
              <a:t> pozíciók között. Általában </a:t>
            </a:r>
            <a:r>
              <a:rPr lang="hu-HU" altLang="hu-HU" sz="1400" b="1" dirty="0">
                <a:latin typeface="Comic Sans MS" panose="030F0702030302020204" pitchFamily="66" charset="0"/>
              </a:rPr>
              <a:t>ismeretlen</a:t>
            </a:r>
            <a:r>
              <a:rPr lang="hu-HU" altLang="hu-HU" sz="1400" dirty="0">
                <a:latin typeface="Comic Sans MS" panose="030F0702030302020204" pitchFamily="66" charset="0"/>
              </a:rPr>
              <a:t> környezetben navigálunk, és a </a:t>
            </a:r>
            <a:r>
              <a:rPr lang="hu-HU" altLang="hu-HU" sz="1400" b="1" dirty="0">
                <a:latin typeface="Comic Sans MS" panose="030F0702030302020204" pitchFamily="66" charset="0"/>
              </a:rPr>
              <a:t>lokális</a:t>
            </a:r>
            <a:r>
              <a:rPr lang="hu-HU" altLang="hu-HU" sz="1400" dirty="0">
                <a:latin typeface="Comic Sans MS" panose="030F0702030302020204" pitchFamily="66" charset="0"/>
              </a:rPr>
              <a:t> pályatervező eljárások, általában csak a robothoz legközelebb álló akadállyal (pályatervezéssel) foglalkoznak </a:t>
            </a:r>
            <a:r>
              <a:rPr lang="hu-HU" altLang="hu-HU" sz="1400" dirty="0">
                <a:latin typeface="Comic Sans MS" panose="030F0702030302020204" pitchFamily="66" charset="0"/>
                <a:sym typeface="Symbol" panose="05050102010706020507" pitchFamily="18" charset="2"/>
              </a:rPr>
              <a:t> </a:t>
            </a:r>
            <a:r>
              <a:rPr lang="hu-HU" altLang="hu-HU" sz="1400" b="1" dirty="0">
                <a:latin typeface="Comic Sans MS" panose="030F0702030302020204" pitchFamily="66" charset="0"/>
                <a:sym typeface="Symbol" panose="05050102010706020507" pitchFamily="18" charset="2"/>
              </a:rPr>
              <a:t>lokális</a:t>
            </a:r>
            <a:r>
              <a:rPr lang="hu-HU" altLang="hu-HU" sz="1400" dirty="0">
                <a:latin typeface="Comic Sans MS" panose="030F0702030302020204" pitchFamily="66" charset="0"/>
                <a:sym typeface="Symbol" panose="05050102010706020507" pitchFamily="18" charset="2"/>
              </a:rPr>
              <a:t>.</a:t>
            </a:r>
            <a:r>
              <a:rPr lang="hu-HU" altLang="hu-HU" sz="1400" dirty="0">
                <a:sym typeface="Symbol" panose="05050102010706020507" pitchFamily="18" charset="2"/>
              </a:rPr>
              <a:t> </a:t>
            </a:r>
            <a:r>
              <a:rPr lang="hu-HU" altLang="hu-HU" sz="1400" dirty="0"/>
              <a:t> 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hu-HU" altLang="hu-HU" sz="1400" b="1" i="1" dirty="0">
                <a:solidFill>
                  <a:srgbClr val="FF0000"/>
                </a:solidFill>
              </a:rPr>
              <a:t>Globális</a:t>
            </a:r>
            <a:r>
              <a:rPr lang="hu-HU" altLang="hu-HU" sz="1400" dirty="0"/>
              <a:t> pályatervező algoritmusok: </a:t>
            </a:r>
            <a:r>
              <a:rPr lang="hu-HU" altLang="hu-HU" sz="1400" dirty="0">
                <a:latin typeface="Comic Sans MS" panose="030F0702030302020204" pitchFamily="66" charset="0"/>
              </a:rPr>
              <a:t>Ezek az eljárások általában ismert területeken futnak. Számítási igényük nagy, és a számítások szempontjából két nagy csoportra oszthatók: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hu-HU" altLang="hu-HU" sz="1400" b="1" i="1" dirty="0">
                <a:solidFill>
                  <a:srgbClr val="FF0000"/>
                </a:solidFill>
                <a:latin typeface="Comic Sans MS" panose="030F0702030302020204" pitchFamily="66" charset="0"/>
              </a:rPr>
              <a:t>Off Line</a:t>
            </a:r>
            <a:r>
              <a:rPr lang="hu-HU" altLang="hu-HU" sz="1400" dirty="0">
                <a:latin typeface="Comic Sans MS" panose="030F0702030302020204" pitchFamily="66" charset="0"/>
              </a:rPr>
              <a:t>: ami az előkészítő fázis, kiragadja a megfelelő adatokat az előre megadott munkaterület-térképből. Némely esetben tanuló „</a:t>
            </a:r>
            <a:r>
              <a:rPr lang="hu-HU" altLang="hu-HU" sz="1400" i="1" dirty="0" err="1">
                <a:latin typeface="Comic Sans MS" panose="030F0702030302020204" pitchFamily="66" charset="0"/>
              </a:rPr>
              <a:t>learning</a:t>
            </a:r>
            <a:r>
              <a:rPr lang="hu-HU" altLang="hu-HU" sz="1400" dirty="0">
                <a:latin typeface="Comic Sans MS" panose="030F0702030302020204" pitchFamily="66" charset="0"/>
              </a:rPr>
              <a:t>” fázisnak is emlegetik. 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hu-HU" altLang="hu-HU" sz="1400" b="1" i="1" dirty="0" err="1">
                <a:solidFill>
                  <a:srgbClr val="FF0000"/>
                </a:solidFill>
                <a:latin typeface="Comic Sans MS" panose="030F0702030302020204" pitchFamily="66" charset="0"/>
              </a:rPr>
              <a:t>On</a:t>
            </a:r>
            <a:r>
              <a:rPr lang="hu-HU" altLang="hu-HU" sz="1400" b="1" i="1" dirty="0">
                <a:solidFill>
                  <a:srgbClr val="FF0000"/>
                </a:solidFill>
                <a:latin typeface="Comic Sans MS" panose="030F0702030302020204" pitchFamily="66" charset="0"/>
              </a:rPr>
              <a:t> Line</a:t>
            </a:r>
            <a:r>
              <a:rPr lang="hu-HU" altLang="hu-HU" sz="1400" dirty="0">
                <a:latin typeface="Comic Sans MS" panose="030F0702030302020204" pitchFamily="66" charset="0"/>
              </a:rPr>
              <a:t>: amit az angol irodalom „</a:t>
            </a:r>
            <a:r>
              <a:rPr lang="hu-HU" altLang="hu-HU" sz="1400" i="1" dirty="0" err="1">
                <a:latin typeface="Comic Sans MS" panose="030F0702030302020204" pitchFamily="66" charset="0"/>
              </a:rPr>
              <a:t>query</a:t>
            </a:r>
            <a:r>
              <a:rPr lang="hu-HU" altLang="hu-HU" sz="1400" dirty="0">
                <a:latin typeface="Comic Sans MS" panose="030F0702030302020204" pitchFamily="66" charset="0"/>
              </a:rPr>
              <a:t>” vagy „</a:t>
            </a:r>
            <a:r>
              <a:rPr lang="hu-HU" altLang="hu-HU" sz="1400" i="1" dirty="0" err="1">
                <a:latin typeface="Comic Sans MS" panose="030F0702030302020204" pitchFamily="66" charset="0"/>
              </a:rPr>
              <a:t>real-time</a:t>
            </a:r>
            <a:r>
              <a:rPr lang="hu-HU" altLang="hu-HU" sz="1400" dirty="0">
                <a:latin typeface="Comic Sans MS" panose="030F0702030302020204" pitchFamily="66" charset="0"/>
              </a:rPr>
              <a:t>”, néven ismer. Ez a végrehajtó fázis, ami általában valamilyen gyors algoritmus az optimális (közel optimális) útvonal kiválasztására. </a:t>
            </a:r>
          </a:p>
          <a:p>
            <a:pPr>
              <a:spcBef>
                <a:spcPct val="50000"/>
              </a:spcBef>
            </a:pPr>
            <a:r>
              <a:rPr lang="hu-HU" altLang="hu-HU" sz="1400" dirty="0">
                <a:latin typeface="Comic Sans MS" panose="030F0702030302020204" pitchFamily="66" charset="0"/>
              </a:rPr>
              <a:t>Amennyiben </a:t>
            </a:r>
            <a:r>
              <a:rPr lang="hu-HU" altLang="hu-HU" sz="1400" b="1" i="1" dirty="0">
                <a:latin typeface="Comic Sans MS" panose="030F0702030302020204" pitchFamily="66" charset="0"/>
              </a:rPr>
              <a:t>kategorizálni</a:t>
            </a:r>
            <a:r>
              <a:rPr lang="hu-HU" altLang="hu-HU" sz="1400" dirty="0">
                <a:latin typeface="Comic Sans MS" panose="030F0702030302020204" pitchFamily="66" charset="0"/>
              </a:rPr>
              <a:t> szeretnénk a globális pályatervező eljárásokat, akkor három nagyobb kategóriát lehetne felállítani: az elsőbe sorolhatók a </a:t>
            </a:r>
            <a:r>
              <a:rPr lang="hu-HU" altLang="hu-HU" sz="1400" b="1" i="1" dirty="0" err="1">
                <a:solidFill>
                  <a:srgbClr val="FF0000"/>
                </a:solidFill>
                <a:latin typeface="Comic Sans MS" panose="030F0702030302020204" pitchFamily="66" charset="0"/>
              </a:rPr>
              <a:t>Reeds-Shepp</a:t>
            </a:r>
            <a:r>
              <a:rPr lang="hu-HU" altLang="hu-HU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hu-HU" altLang="hu-HU" sz="1400" dirty="0">
                <a:latin typeface="Comic Sans MS" panose="030F0702030302020204" pitchFamily="66" charset="0"/>
              </a:rPr>
              <a:t>féle, kibővített paraméterekkel dolgozó pályatervező eljárások, a másodikba a </a:t>
            </a:r>
            <a:r>
              <a:rPr lang="hu-HU" altLang="hu-HU" sz="1400" b="1" i="1" dirty="0">
                <a:solidFill>
                  <a:srgbClr val="FF0000"/>
                </a:solidFill>
                <a:latin typeface="Comic Sans MS" panose="030F0702030302020204" pitchFamily="66" charset="0"/>
              </a:rPr>
              <a:t>hullámterjedéses</a:t>
            </a:r>
            <a:r>
              <a:rPr lang="hu-HU" altLang="hu-HU" sz="1400" dirty="0">
                <a:latin typeface="Comic Sans MS" panose="030F0702030302020204" pitchFamily="66" charset="0"/>
              </a:rPr>
              <a:t> módszeren alapuló pályatervező eljárások, míg a harmadikba a </a:t>
            </a:r>
            <a:r>
              <a:rPr lang="hu-HU" altLang="hu-HU" sz="1400" b="1" i="1" dirty="0">
                <a:solidFill>
                  <a:srgbClr val="FF0000"/>
                </a:solidFill>
                <a:latin typeface="Comic Sans MS" panose="030F0702030302020204" pitchFamily="66" charset="0"/>
              </a:rPr>
              <a:t>véletlenszerű</a:t>
            </a:r>
            <a:r>
              <a:rPr lang="hu-HU" altLang="hu-HU" sz="1400" i="1" dirty="0">
                <a:latin typeface="Comic Sans MS" panose="030F0702030302020204" pitchFamily="66" charset="0"/>
              </a:rPr>
              <a:t> (P-PPL)</a:t>
            </a:r>
            <a:r>
              <a:rPr lang="hu-HU" altLang="hu-HU" sz="1400" dirty="0">
                <a:latin typeface="Comic Sans MS" panose="030F0702030302020204" pitchFamily="66" charset="0"/>
              </a:rPr>
              <a:t> pályatervező eljárások. </a:t>
            </a:r>
          </a:p>
        </p:txBody>
      </p:sp>
    </p:spTree>
    <p:extLst>
      <p:ext uri="{BB962C8B-B14F-4D97-AF65-F5344CB8AC3E}">
        <p14:creationId xmlns:p14="http://schemas.microsoft.com/office/powerpoint/2010/main" val="147861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Gráf alapján történő pályatervezés</a:t>
            </a:r>
            <a:endParaRPr lang="hu-HU" dirty="0"/>
          </a:p>
        </p:txBody>
      </p:sp>
      <p:pic>
        <p:nvPicPr>
          <p:cNvPr id="4" name="Picture 13" descr="grafSearch1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1029" y="2313842"/>
            <a:ext cx="5605463" cy="3949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églalap 4"/>
          <p:cNvSpPr/>
          <p:nvPr/>
        </p:nvSpPr>
        <p:spPr>
          <a:xfrm>
            <a:off x="304800" y="2511094"/>
            <a:ext cx="4513385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1400" b="1" i="1" dirty="0">
                <a:solidFill>
                  <a:schemeClr val="tx2"/>
                </a:solidFill>
              </a:rPr>
              <a:t>1. </a:t>
            </a:r>
            <a:r>
              <a:rPr lang="hu-HU" altLang="hu-HU" sz="1400" dirty="0"/>
              <a:t>Megalkotjuk a munkaterület </a:t>
            </a:r>
            <a:r>
              <a:rPr lang="hu-HU" altLang="hu-HU" sz="1400" i="1" dirty="0"/>
              <a:t>gráf-térképét</a:t>
            </a:r>
            <a:r>
              <a:rPr lang="hu-HU" altLang="hu-HU" sz="1400" dirty="0"/>
              <a:t> (beleépítjük a geometriai metrikus térképbe):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hu-HU" altLang="hu-HU" sz="1200" dirty="0">
                <a:latin typeface="Comic Sans MS" panose="030F0702030302020204" pitchFamily="66" charset="0"/>
              </a:rPr>
              <a:t>Az előzőekben tanult valamilyen módszerrel </a:t>
            </a:r>
            <a:r>
              <a:rPr lang="hu-HU" altLang="hu-HU" sz="1200" i="1" dirty="0">
                <a:latin typeface="Comic Sans MS" panose="030F0702030302020204" pitchFamily="66" charset="0"/>
              </a:rPr>
              <a:t>felosztjuk</a:t>
            </a:r>
            <a:r>
              <a:rPr lang="hu-HU" altLang="hu-HU" sz="1200" dirty="0">
                <a:latin typeface="Comic Sans MS" panose="030F0702030302020204" pitchFamily="66" charset="0"/>
              </a:rPr>
              <a:t> a munkaterületet: szabad tér – akadályok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hu-HU" altLang="hu-HU" sz="1200" dirty="0">
                <a:latin typeface="Comic Sans MS" panose="030F0702030302020204" pitchFamily="66" charset="0"/>
              </a:rPr>
              <a:t>Megkeressük mindegyik szabad szegmens középpontját 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 </a:t>
            </a: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csomópontok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Összekötjük a csomópontokat  </a:t>
            </a: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gráf élek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Kivesszük a térkép metrikus, geometriai részét, marad a tiszta gráf</a:t>
            </a:r>
          </a:p>
          <a:p>
            <a:pPr>
              <a:spcBef>
                <a:spcPct val="50000"/>
              </a:spcBef>
            </a:pPr>
            <a:r>
              <a:rPr lang="hu-HU" altLang="hu-HU" sz="1400" b="1" i="1" dirty="0">
                <a:solidFill>
                  <a:schemeClr val="tx2"/>
                </a:solidFill>
                <a:sym typeface="Symbol" panose="05050102010706020507" pitchFamily="18" charset="2"/>
              </a:rPr>
              <a:t>2</a:t>
            </a:r>
            <a:r>
              <a:rPr lang="hu-HU" altLang="hu-HU" sz="1400" dirty="0">
                <a:solidFill>
                  <a:schemeClr val="tx2"/>
                </a:solidFill>
                <a:sym typeface="Symbol" panose="05050102010706020507" pitchFamily="18" charset="2"/>
              </a:rPr>
              <a:t>. </a:t>
            </a:r>
            <a:r>
              <a:rPr lang="hu-HU" altLang="hu-HU" sz="1400" dirty="0">
                <a:sym typeface="Symbol" panose="05050102010706020507" pitchFamily="18" charset="2"/>
              </a:rPr>
              <a:t>Megszámozzuk a csomópontokat, amik valójában a szabad területek számozása, </a:t>
            </a:r>
            <a:r>
              <a:rPr lang="hu-HU" altLang="hu-HU" sz="1200" dirty="0">
                <a:sym typeface="Symbol" panose="05050102010706020507" pitchFamily="18" charset="2"/>
              </a:rPr>
              <a:t>(a számozásban legyen valamilyen rendszer : balról jobbra növekedjen),</a:t>
            </a:r>
            <a:r>
              <a:rPr lang="hu-HU" altLang="hu-HU" sz="1400" dirty="0">
                <a:sym typeface="Symbol" panose="05050102010706020507" pitchFamily="18" charset="2"/>
              </a:rPr>
              <a:t> Majd ez alapján a számozás alapján történik az útvonal felépítése az </a:t>
            </a:r>
            <a:r>
              <a:rPr lang="hu-HU" altLang="hu-HU" sz="1400" i="1" dirty="0">
                <a:sym typeface="Symbol" panose="05050102010706020507" pitchFamily="18" charset="2"/>
              </a:rPr>
              <a:t>S</a:t>
            </a:r>
            <a:r>
              <a:rPr lang="hu-HU" altLang="hu-HU" sz="1400" dirty="0">
                <a:sym typeface="Symbol" panose="05050102010706020507" pitchFamily="18" charset="2"/>
              </a:rPr>
              <a:t>-</a:t>
            </a:r>
            <a:r>
              <a:rPr lang="hu-HU" altLang="hu-HU" sz="1400" dirty="0" err="1">
                <a:sym typeface="Symbol" panose="05050102010706020507" pitchFamily="18" charset="2"/>
              </a:rPr>
              <a:t>től</a:t>
            </a:r>
            <a:r>
              <a:rPr lang="hu-HU" altLang="hu-HU" sz="1400" dirty="0">
                <a:sym typeface="Symbol" panose="05050102010706020507" pitchFamily="18" charset="2"/>
              </a:rPr>
              <a:t> </a:t>
            </a:r>
            <a:r>
              <a:rPr lang="hu-HU" altLang="hu-HU" sz="1400" i="1" dirty="0">
                <a:sym typeface="Symbol" panose="05050102010706020507" pitchFamily="18" charset="2"/>
              </a:rPr>
              <a:t>C</a:t>
            </a:r>
            <a:r>
              <a:rPr lang="hu-HU" altLang="hu-HU" sz="1400" dirty="0">
                <a:sym typeface="Symbol" panose="05050102010706020507" pitchFamily="18" charset="2"/>
              </a:rPr>
              <a:t>-ig. </a:t>
            </a:r>
            <a:endParaRPr lang="hu-HU" altLang="hu-HU" sz="12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26172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9874" y="209863"/>
            <a:ext cx="11812250" cy="1364105"/>
          </a:xfrm>
        </p:spPr>
        <p:txBody>
          <a:bodyPr/>
          <a:lstStyle/>
          <a:p>
            <a:r>
              <a:rPr lang="hu-HU" dirty="0" smtClean="0"/>
              <a:t>Láthatóság alapján történő útvonalkeresés (</a:t>
            </a:r>
            <a:r>
              <a:rPr lang="hu-HU" dirty="0" err="1" smtClean="0"/>
              <a:t>visibility</a:t>
            </a:r>
            <a:r>
              <a:rPr lang="hu-HU" dirty="0" smtClean="0"/>
              <a:t> </a:t>
            </a:r>
            <a:r>
              <a:rPr lang="hu-HU" dirty="0" err="1" smtClean="0"/>
              <a:t>graph</a:t>
            </a:r>
            <a:r>
              <a:rPr lang="hu-HU" dirty="0" smtClean="0"/>
              <a:t>)</a:t>
            </a:r>
            <a:endParaRPr lang="hu-HU" dirty="0"/>
          </a:p>
        </p:txBody>
      </p:sp>
      <p:pic>
        <p:nvPicPr>
          <p:cNvPr id="4" name="Picture 23" descr="visibility1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0086" y="2759930"/>
            <a:ext cx="6142038" cy="2581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églalap 4"/>
          <p:cNvSpPr/>
          <p:nvPr/>
        </p:nvSpPr>
        <p:spPr>
          <a:xfrm>
            <a:off x="154704" y="2759930"/>
            <a:ext cx="559190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1200" b="1" i="1" dirty="0">
                <a:solidFill>
                  <a:schemeClr val="tx2"/>
                </a:solidFill>
                <a:latin typeface="Comic Sans MS" panose="030F0702030302020204" pitchFamily="66" charset="0"/>
              </a:rPr>
              <a:t>Ez</a:t>
            </a:r>
            <a:r>
              <a:rPr lang="hu-HU" altLang="hu-HU" sz="1200" dirty="0">
                <a:latin typeface="Comic Sans MS" panose="030F0702030302020204" pitchFamily="66" charset="0"/>
              </a:rPr>
              <a:t> a módszer adja a legrövidebb utat az </a:t>
            </a:r>
            <a:r>
              <a:rPr lang="hu-HU" altLang="hu-HU" sz="1200" i="1" dirty="0">
                <a:latin typeface="Comic Sans MS" panose="030F0702030302020204" pitchFamily="66" charset="0"/>
              </a:rPr>
              <a:t>S</a:t>
            </a:r>
            <a:r>
              <a:rPr lang="hu-HU" altLang="hu-HU" sz="1200" dirty="0">
                <a:latin typeface="Comic Sans MS" panose="030F0702030302020204" pitchFamily="66" charset="0"/>
              </a:rPr>
              <a:t>-</a:t>
            </a:r>
            <a:r>
              <a:rPr lang="hu-HU" altLang="hu-HU" sz="1200" dirty="0" err="1">
                <a:latin typeface="Comic Sans MS" panose="030F0702030302020204" pitchFamily="66" charset="0"/>
              </a:rPr>
              <a:t>től</a:t>
            </a:r>
            <a:r>
              <a:rPr lang="hu-HU" altLang="hu-HU" sz="1200" dirty="0">
                <a:latin typeface="Comic Sans MS" panose="030F0702030302020204" pitchFamily="66" charset="0"/>
              </a:rPr>
              <a:t> a </a:t>
            </a:r>
            <a:r>
              <a:rPr lang="hu-HU" altLang="hu-HU" sz="1200" i="1" dirty="0">
                <a:latin typeface="Comic Sans MS" panose="030F0702030302020204" pitchFamily="66" charset="0"/>
              </a:rPr>
              <a:t>C</a:t>
            </a:r>
            <a:r>
              <a:rPr lang="hu-HU" altLang="hu-HU" sz="1200" dirty="0">
                <a:latin typeface="Comic Sans MS" panose="030F0702030302020204" pitchFamily="66" charset="0"/>
              </a:rPr>
              <a:t>-ig. 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Amennyiben </a:t>
            </a: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S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 és </a:t>
            </a: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C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 között láthatóság van, akkor az útvonal az </a:t>
            </a: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S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-t és </a:t>
            </a: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C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-t összekötő egyenes   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Amennyiben nincs láthatóság:</a:t>
            </a:r>
          </a:p>
          <a:p>
            <a:pPr lvl="1">
              <a:spcBef>
                <a:spcPct val="50000"/>
              </a:spcBef>
            </a:pP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A.	S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-</a:t>
            </a:r>
            <a:r>
              <a:rPr lang="hu-HU" altLang="hu-HU" sz="1200" dirty="0" err="1">
                <a:latin typeface="Comic Sans MS" panose="030F0702030302020204" pitchFamily="66" charset="0"/>
                <a:sym typeface="Symbol" panose="05050102010706020507" pitchFamily="18" charset="2"/>
              </a:rPr>
              <a:t>ből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 kiindulva megyünk (egyenest húzunk) a legközelebb eső akadály látható sarkaiig,</a:t>
            </a:r>
          </a:p>
          <a:p>
            <a:pPr lvl="1">
              <a:spcBef>
                <a:spcPct val="50000"/>
              </a:spcBef>
            </a:pP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B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.	Majd a </a:t>
            </a:r>
            <a:r>
              <a:rPr lang="hu-HU" altLang="hu-HU" sz="1200" dirty="0" err="1">
                <a:latin typeface="Comic Sans MS" panose="030F0702030302020204" pitchFamily="66" charset="0"/>
                <a:sym typeface="Symbol" panose="05050102010706020507" pitchFamily="18" charset="2"/>
              </a:rPr>
              <a:t>sarkakból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 újra vizsgáljuk a </a:t>
            </a: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C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 láthatóságát.  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Ha van: megyünk egyenesen </a:t>
            </a: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C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-be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Ha nincs: megyünk a következő legközelebbi akadály sarkaiig (egyenes vonalban)</a:t>
            </a:r>
          </a:p>
          <a:p>
            <a:pPr lvl="1">
              <a:spcBef>
                <a:spcPct val="50000"/>
              </a:spcBef>
            </a:pP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C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.	Újból vissza az </a:t>
            </a: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A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 pontba addig míg </a:t>
            </a:r>
            <a:r>
              <a:rPr lang="hu-HU" altLang="hu-HU" sz="1200" i="1" dirty="0">
                <a:latin typeface="Comic Sans MS" panose="030F0702030302020204" pitchFamily="66" charset="0"/>
                <a:sym typeface="Symbol" panose="05050102010706020507" pitchFamily="18" charset="2"/>
              </a:rPr>
              <a:t>B.1</a:t>
            </a:r>
            <a:r>
              <a:rPr lang="hu-HU" altLang="hu-HU" sz="1200" dirty="0">
                <a:latin typeface="Comic Sans MS" panose="030F0702030302020204" pitchFamily="66" charset="0"/>
                <a:sym typeface="Symbol" panose="05050102010706020507" pitchFamily="18" charset="2"/>
              </a:rPr>
              <a:t> nem teljesül.  </a:t>
            </a:r>
          </a:p>
        </p:txBody>
      </p:sp>
    </p:spTree>
    <p:extLst>
      <p:ext uri="{BB962C8B-B14F-4D97-AF65-F5344CB8AC3E}">
        <p14:creationId xmlns:p14="http://schemas.microsoft.com/office/powerpoint/2010/main" val="2975127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Tangenciális gráf (</a:t>
            </a:r>
            <a:r>
              <a:rPr lang="hu-HU" dirty="0" err="1" smtClean="0"/>
              <a:t>tangent</a:t>
            </a:r>
            <a:r>
              <a:rPr lang="hu-HU" dirty="0" smtClean="0"/>
              <a:t> </a:t>
            </a:r>
            <a:r>
              <a:rPr lang="hu-HU" dirty="0" err="1" smtClean="0"/>
              <a:t>graph</a:t>
            </a:r>
            <a:r>
              <a:rPr lang="hu-HU" dirty="0" smtClean="0"/>
              <a:t>)</a:t>
            </a:r>
            <a:endParaRPr lang="hu-HU" dirty="0"/>
          </a:p>
        </p:txBody>
      </p:sp>
      <p:pic>
        <p:nvPicPr>
          <p:cNvPr id="4" name="Picture 16" descr="tangant1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72627" y="2508006"/>
            <a:ext cx="6357937" cy="2994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églalap 4"/>
          <p:cNvSpPr/>
          <p:nvPr/>
        </p:nvSpPr>
        <p:spPr>
          <a:xfrm>
            <a:off x="287215" y="2508006"/>
            <a:ext cx="493541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b="1" i="1" dirty="0">
                <a:solidFill>
                  <a:schemeClr val="tx2"/>
                </a:solidFill>
                <a:latin typeface="Comic Sans MS" panose="030F0702030302020204" pitchFamily="66" charset="0"/>
              </a:rPr>
              <a:t>A </a:t>
            </a:r>
            <a:r>
              <a:rPr lang="hu-HU" altLang="hu-HU" dirty="0">
                <a:latin typeface="Comic Sans MS" panose="030F0702030302020204" pitchFamily="66" charset="0"/>
              </a:rPr>
              <a:t>láthatósági gráf effektívebb kihasználása. A láthatósági gráfnál az akadályok minden sarkát, minden sarokkal összekötjük, ami felesleges lehet az akadályok belső sarkainál. </a:t>
            </a:r>
          </a:p>
          <a:p>
            <a:pPr>
              <a:spcBef>
                <a:spcPct val="50000"/>
              </a:spcBef>
            </a:pPr>
            <a:r>
              <a:rPr lang="hu-HU" altLang="hu-HU" dirty="0">
                <a:latin typeface="Comic Sans MS" panose="030F0702030302020204" pitchFamily="66" charset="0"/>
              </a:rPr>
              <a:t>Bebizonyított, hogy két akadály között a láthatóság </a:t>
            </a:r>
            <a:r>
              <a:rPr lang="hu-HU" altLang="hu-HU" i="1" dirty="0">
                <a:latin typeface="Comic Sans MS" panose="030F0702030302020204" pitchFamily="66" charset="0"/>
              </a:rPr>
              <a:t>4</a:t>
            </a:r>
            <a:r>
              <a:rPr lang="hu-HU" altLang="hu-HU" dirty="0">
                <a:latin typeface="Comic Sans MS" panose="030F0702030302020204" pitchFamily="66" charset="0"/>
              </a:rPr>
              <a:t> láthatósági vonallal (4 szélső sarok) meghatározható </a:t>
            </a:r>
            <a:r>
              <a:rPr lang="hu-HU" altLang="hu-HU" dirty="0">
                <a:latin typeface="Comic Sans MS" panose="030F0702030302020204" pitchFamily="66" charset="0"/>
                <a:sym typeface="Symbol" panose="05050102010706020507" pitchFamily="18" charset="2"/>
              </a:rPr>
              <a:t> tangenciális egyenesek. </a:t>
            </a:r>
          </a:p>
        </p:txBody>
      </p:sp>
    </p:spTree>
    <p:extLst>
      <p:ext uri="{BB962C8B-B14F-4D97-AF65-F5344CB8AC3E}">
        <p14:creationId xmlns:p14="http://schemas.microsoft.com/office/powerpoint/2010/main" val="246966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Voronoi</a:t>
            </a:r>
            <a:r>
              <a:rPr lang="hu-HU" dirty="0" smtClean="0"/>
              <a:t> diagram</a:t>
            </a:r>
            <a:endParaRPr lang="hu-HU" dirty="0"/>
          </a:p>
        </p:txBody>
      </p:sp>
      <p:graphicFrame>
        <p:nvGraphicFramePr>
          <p:cNvPr id="4" name="Object 23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613226721"/>
              </p:ext>
            </p:extLst>
          </p:nvPr>
        </p:nvGraphicFramePr>
        <p:xfrm>
          <a:off x="7526827" y="2432417"/>
          <a:ext cx="4256087" cy="20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Kép" r:id="rId3" imgW="3694938" imgH="1804416" progId="Word.Picture.8">
                  <p:embed/>
                </p:oleObj>
              </mc:Choice>
              <mc:Fallback>
                <p:oleObj name="Kép" r:id="rId3" imgW="3694938" imgH="1804416" progId="Word.Picture.8">
                  <p:embed/>
                  <p:pic>
                    <p:nvPicPr>
                      <p:cNvPr id="2048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827" y="2432417"/>
                        <a:ext cx="4256087" cy="20748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églalap 4"/>
          <p:cNvSpPr/>
          <p:nvPr/>
        </p:nvSpPr>
        <p:spPr>
          <a:xfrm>
            <a:off x="252045" y="2285414"/>
            <a:ext cx="71510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1400" b="1" i="1" dirty="0">
                <a:solidFill>
                  <a:schemeClr val="tx2"/>
                </a:solidFill>
                <a:latin typeface="Comic Sans MS" panose="030F0702030302020204" pitchFamily="66" charset="0"/>
              </a:rPr>
              <a:t>Az </a:t>
            </a:r>
            <a:r>
              <a:rPr lang="hu-HU" altLang="hu-HU" sz="1400" dirty="0">
                <a:latin typeface="Comic Sans MS" panose="030F0702030302020204" pitchFamily="66" charset="0"/>
              </a:rPr>
              <a:t>eddig ismert módszerek egy közös problémája, hogy a mobilrobot némely esetekben túl közel kerül az akadályokhoz. Ezt küszöböli ki a </a:t>
            </a:r>
            <a:r>
              <a:rPr lang="hu-HU" altLang="hu-HU" sz="1400" dirty="0" err="1">
                <a:latin typeface="Comic Sans MS" panose="030F0702030302020204" pitchFamily="66" charset="0"/>
              </a:rPr>
              <a:t>Voronoi</a:t>
            </a:r>
            <a:r>
              <a:rPr lang="hu-HU" altLang="hu-HU" sz="1400" dirty="0">
                <a:latin typeface="Comic Sans MS" panose="030F0702030302020204" pitchFamily="66" charset="0"/>
              </a:rPr>
              <a:t>-diagramm, (ami legjobban a gráf alapján történő útvonaltervezéshez hasonlít). Az </a:t>
            </a:r>
            <a:r>
              <a:rPr lang="hu-HU" altLang="hu-HU" sz="1400" i="1" dirty="0">
                <a:latin typeface="Comic Sans MS" panose="030F0702030302020204" pitchFamily="66" charset="0"/>
              </a:rPr>
              <a:t>általános</a:t>
            </a:r>
            <a:r>
              <a:rPr lang="hu-HU" altLang="hu-HU" sz="1400" dirty="0">
                <a:latin typeface="Comic Sans MS" panose="030F0702030302020204" pitchFamily="66" charset="0"/>
              </a:rPr>
              <a:t> </a:t>
            </a:r>
            <a:r>
              <a:rPr lang="hu-HU" altLang="hu-HU" sz="1400" i="1" dirty="0">
                <a:latin typeface="Comic Sans MS" panose="030F0702030302020204" pitchFamily="66" charset="0"/>
              </a:rPr>
              <a:t>definíció</a:t>
            </a:r>
            <a:r>
              <a:rPr lang="hu-HU" altLang="hu-HU" sz="1400" dirty="0">
                <a:latin typeface="Comic Sans MS" panose="030F0702030302020204" pitchFamily="66" charset="0"/>
              </a:rPr>
              <a:t> alapján a </a:t>
            </a:r>
            <a:r>
              <a:rPr lang="hu-HU" altLang="hu-HU" sz="1400" dirty="0" err="1">
                <a:latin typeface="Comic Sans MS" panose="030F0702030302020204" pitchFamily="66" charset="0"/>
              </a:rPr>
              <a:t>Voronoi</a:t>
            </a:r>
            <a:r>
              <a:rPr lang="hu-HU" altLang="hu-HU" sz="1400" dirty="0">
                <a:latin typeface="Comic Sans MS" panose="030F0702030302020204" pitchFamily="66" charset="0"/>
              </a:rPr>
              <a:t>- diagramm azon pontok halmaza, melyek egyforma távolságra vannak, a két egymáshoz legközelebb álló akadályoktól (beleértve a munkaterület határait is). Itt az akadályok, illetve akadály és munkaterület határa, közötti </a:t>
            </a:r>
            <a:r>
              <a:rPr lang="hu-HU" altLang="hu-HU" sz="1400" i="1" dirty="0">
                <a:latin typeface="Comic Sans MS" panose="030F0702030302020204" pitchFamily="66" charset="0"/>
              </a:rPr>
              <a:t>középvonalakról</a:t>
            </a:r>
            <a:r>
              <a:rPr lang="hu-HU" altLang="hu-HU" sz="1400" dirty="0">
                <a:latin typeface="Comic Sans MS" panose="030F0702030302020204" pitchFamily="66" charset="0"/>
              </a:rPr>
              <a:t> van szó. Ha az általános definíciót </a:t>
            </a:r>
            <a:r>
              <a:rPr lang="hu-HU" altLang="hu-HU" sz="1400" dirty="0" err="1">
                <a:latin typeface="Comic Sans MS" panose="030F0702030302020204" pitchFamily="66" charset="0"/>
              </a:rPr>
              <a:t>veszzük</a:t>
            </a:r>
            <a:r>
              <a:rPr lang="hu-HU" altLang="hu-HU" sz="1400" dirty="0">
                <a:latin typeface="Comic Sans MS" panose="030F0702030302020204" pitchFamily="66" charset="0"/>
              </a:rPr>
              <a:t>, akkor a diagramm matematikailag nehezen leírható görbékből tevődik össze. Ezt </a:t>
            </a:r>
            <a:r>
              <a:rPr lang="hu-HU" altLang="hu-HU" sz="1400" dirty="0" err="1">
                <a:latin typeface="Comic Sans MS" panose="030F0702030302020204" pitchFamily="66" charset="0"/>
              </a:rPr>
              <a:t>elkerülvén</a:t>
            </a:r>
            <a:r>
              <a:rPr lang="hu-HU" altLang="hu-HU" sz="1400" dirty="0">
                <a:latin typeface="Comic Sans MS" panose="030F0702030302020204" pitchFamily="66" charset="0"/>
              </a:rPr>
              <a:t> „egyszerűsítjük” a diagrammot, ahol lehet </a:t>
            </a:r>
            <a:r>
              <a:rPr lang="hu-HU" altLang="hu-HU" sz="1400" i="1" dirty="0" err="1">
                <a:latin typeface="Comic Sans MS" panose="030F0702030302020204" pitchFamily="66" charset="0"/>
              </a:rPr>
              <a:t>linearizáljuk</a:t>
            </a:r>
            <a:r>
              <a:rPr lang="hu-HU" altLang="hu-HU" sz="1400" dirty="0">
                <a:latin typeface="Comic Sans MS" panose="030F0702030302020204" pitchFamily="66" charset="0"/>
              </a:rPr>
              <a:t>, vagy </a:t>
            </a:r>
            <a:r>
              <a:rPr lang="hu-HU" altLang="hu-HU" sz="1400" i="1" dirty="0">
                <a:latin typeface="Comic Sans MS" panose="030F0702030302020204" pitchFamily="66" charset="0"/>
              </a:rPr>
              <a:t>ívekre</a:t>
            </a:r>
            <a:r>
              <a:rPr lang="hu-HU" altLang="hu-HU" sz="1400" dirty="0">
                <a:latin typeface="Comic Sans MS" panose="030F0702030302020204" pitchFamily="66" charset="0"/>
              </a:rPr>
              <a:t> és </a:t>
            </a:r>
            <a:r>
              <a:rPr lang="hu-HU" altLang="hu-HU" sz="1400" i="1" dirty="0">
                <a:latin typeface="Comic Sans MS" panose="030F0702030302020204" pitchFamily="66" charset="0"/>
              </a:rPr>
              <a:t>parabolákra</a:t>
            </a:r>
            <a:r>
              <a:rPr lang="hu-HU" altLang="hu-HU" sz="1400" dirty="0">
                <a:latin typeface="Comic Sans MS" panose="030F0702030302020204" pitchFamily="66" charset="0"/>
              </a:rPr>
              <a:t> próbáljuk illeszteni – ezeket az illesztéseket a későbbiekben szegmenseknek nevezzük, megszámozzuk, és nagy szerepük lesz az útvonal felépítésében.   </a:t>
            </a:r>
          </a:p>
          <a:p>
            <a:pPr>
              <a:spcBef>
                <a:spcPct val="50000"/>
              </a:spcBef>
            </a:pPr>
            <a:r>
              <a:rPr lang="hu-HU" altLang="hu-HU" sz="1400" b="1" i="1" dirty="0">
                <a:solidFill>
                  <a:schemeClr val="tx2"/>
                </a:solidFill>
                <a:latin typeface="Comic Sans MS" panose="030F0702030302020204" pitchFamily="66" charset="0"/>
              </a:rPr>
              <a:t>Útvonal felépítése</a:t>
            </a:r>
            <a:r>
              <a:rPr lang="hu-HU" altLang="hu-HU" sz="1400" dirty="0">
                <a:latin typeface="Comic Sans MS" panose="030F0702030302020204" pitchFamily="66" charset="0"/>
              </a:rPr>
              <a:t>: amennyiben adottak az </a:t>
            </a:r>
            <a:r>
              <a:rPr lang="hu-HU" altLang="hu-HU" sz="1400" i="1" dirty="0">
                <a:latin typeface="Comic Sans MS" panose="030F0702030302020204" pitchFamily="66" charset="0"/>
              </a:rPr>
              <a:t>S</a:t>
            </a:r>
            <a:r>
              <a:rPr lang="hu-HU" altLang="hu-HU" sz="1400" dirty="0">
                <a:latin typeface="Comic Sans MS" panose="030F0702030302020204" pitchFamily="66" charset="0"/>
              </a:rPr>
              <a:t> és </a:t>
            </a:r>
            <a:r>
              <a:rPr lang="hu-HU" altLang="hu-HU" sz="1400" i="1" dirty="0">
                <a:latin typeface="Comic Sans MS" panose="030F0702030302020204" pitchFamily="66" charset="0"/>
              </a:rPr>
              <a:t>C</a:t>
            </a:r>
            <a:r>
              <a:rPr lang="hu-HU" altLang="hu-HU" sz="1400" dirty="0">
                <a:latin typeface="Comic Sans MS" panose="030F0702030302020204" pitchFamily="66" charset="0"/>
              </a:rPr>
              <a:t> koordináták, akkor a mobilrobot első lépésként megkeresi az </a:t>
            </a:r>
            <a:r>
              <a:rPr lang="hu-HU" altLang="hu-HU" sz="1400" i="1" dirty="0">
                <a:latin typeface="Comic Sans MS" panose="030F0702030302020204" pitchFamily="66" charset="0"/>
              </a:rPr>
              <a:t>S-</a:t>
            </a:r>
            <a:r>
              <a:rPr lang="hu-HU" altLang="hu-HU" sz="1400" i="1" dirty="0" err="1">
                <a:latin typeface="Comic Sans MS" panose="030F0702030302020204" pitchFamily="66" charset="0"/>
              </a:rPr>
              <a:t>hez</a:t>
            </a:r>
            <a:r>
              <a:rPr lang="hu-HU" altLang="hu-HU" sz="1400" dirty="0">
                <a:latin typeface="Comic Sans MS" panose="030F0702030302020204" pitchFamily="66" charset="0"/>
              </a:rPr>
              <a:t> legközelebb eső </a:t>
            </a:r>
            <a:r>
              <a:rPr lang="hu-HU" altLang="hu-HU" sz="1400" dirty="0" err="1">
                <a:latin typeface="Comic Sans MS" panose="030F0702030302020204" pitchFamily="66" charset="0"/>
              </a:rPr>
              <a:t>Voronoi</a:t>
            </a:r>
            <a:r>
              <a:rPr lang="hu-HU" altLang="hu-HU" sz="1400" dirty="0">
                <a:latin typeface="Comic Sans MS" panose="030F0702030302020204" pitchFamily="66" charset="0"/>
              </a:rPr>
              <a:t>-diagramm szegmensét, majd a szegmenseken haladva eljut a </a:t>
            </a:r>
            <a:r>
              <a:rPr lang="hu-HU" altLang="hu-HU" sz="1400" i="1" dirty="0">
                <a:latin typeface="Comic Sans MS" panose="030F0702030302020204" pitchFamily="66" charset="0"/>
              </a:rPr>
              <a:t>C-hez</a:t>
            </a:r>
            <a:r>
              <a:rPr lang="hu-HU" altLang="hu-HU" sz="1400" dirty="0">
                <a:latin typeface="Comic Sans MS" panose="030F0702030302020204" pitchFamily="66" charset="0"/>
              </a:rPr>
              <a:t> legközelebb eső ponthoz, majd innét letérve a diagrammról eljut a </a:t>
            </a:r>
            <a:r>
              <a:rPr lang="hu-HU" altLang="hu-HU" sz="1400" i="1" dirty="0">
                <a:latin typeface="Comic Sans MS" panose="030F0702030302020204" pitchFamily="66" charset="0"/>
              </a:rPr>
              <a:t>C-be</a:t>
            </a:r>
            <a:r>
              <a:rPr lang="hu-HU" altLang="hu-HU" sz="1400" dirty="0">
                <a:latin typeface="Comic Sans MS" panose="030F0702030302020204" pitchFamily="66" charset="0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hu-HU" altLang="hu-HU" sz="1400" i="1" dirty="0">
                <a:solidFill>
                  <a:schemeClr val="tx2"/>
                </a:solidFill>
                <a:latin typeface="Comic Sans MS" panose="030F0702030302020204" pitchFamily="66" charset="0"/>
              </a:rPr>
              <a:t>Megjegyzés</a:t>
            </a:r>
            <a:r>
              <a:rPr lang="hu-HU" altLang="hu-HU" sz="1400" dirty="0">
                <a:latin typeface="Comic Sans MS" panose="030F0702030302020204" pitchFamily="66" charset="0"/>
              </a:rPr>
              <a:t>: A </a:t>
            </a:r>
            <a:r>
              <a:rPr lang="hu-HU" altLang="hu-HU" sz="1400" b="1" i="1" dirty="0">
                <a:latin typeface="Comic Sans MS" panose="030F0702030302020204" pitchFamily="66" charset="0"/>
              </a:rPr>
              <a:t>biztonság</a:t>
            </a:r>
            <a:r>
              <a:rPr lang="hu-HU" altLang="hu-HU" sz="1400" dirty="0">
                <a:latin typeface="Comic Sans MS" panose="030F0702030302020204" pitchFamily="66" charset="0"/>
              </a:rPr>
              <a:t> szempontjából a </a:t>
            </a:r>
            <a:r>
              <a:rPr lang="hu-HU" altLang="hu-HU" sz="1400" dirty="0" err="1">
                <a:latin typeface="Comic Sans MS" panose="030F0702030302020204" pitchFamily="66" charset="0"/>
              </a:rPr>
              <a:t>Voronoi</a:t>
            </a:r>
            <a:r>
              <a:rPr lang="hu-HU" altLang="hu-HU" sz="1400" dirty="0">
                <a:latin typeface="Comic Sans MS" panose="030F0702030302020204" pitchFamily="66" charset="0"/>
              </a:rPr>
              <a:t>-diagramm adja a legbiztonságosabb utat: </a:t>
            </a:r>
            <a:r>
              <a:rPr lang="hu-HU" altLang="hu-HU" sz="1400" dirty="0">
                <a:latin typeface="Comic Sans MS" panose="030F0702030302020204" pitchFamily="66" charset="0"/>
                <a:sym typeface="Symbol" panose="05050102010706020507" pitchFamily="18" charset="2"/>
              </a:rPr>
              <a:t>középvonalak = legtávolabb az akadályoktól. </a:t>
            </a:r>
            <a:r>
              <a:rPr lang="hu-HU" altLang="hu-HU" sz="1400" dirty="0">
                <a:latin typeface="Comic Sans MS" panose="030F0702030302020204" pitchFamily="66" charset="0"/>
              </a:rPr>
              <a:t> </a:t>
            </a:r>
            <a:endParaRPr lang="hu-HU" altLang="hu-HU" sz="1400" dirty="0"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43021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MAKLINK diagram</a:t>
            </a:r>
            <a:endParaRPr lang="hu-HU" dirty="0"/>
          </a:p>
        </p:txBody>
      </p:sp>
      <p:pic>
        <p:nvPicPr>
          <p:cNvPr id="4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1046" y="2326421"/>
            <a:ext cx="4087813" cy="4176712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425" y="2326421"/>
            <a:ext cx="4070350" cy="4176712"/>
          </a:xfrm>
          <a:noFill/>
        </p:spPr>
      </p:pic>
      <p:sp>
        <p:nvSpPr>
          <p:cNvPr id="6" name="Jobbra nyíl 5"/>
          <p:cNvSpPr/>
          <p:nvPr/>
        </p:nvSpPr>
        <p:spPr>
          <a:xfrm>
            <a:off x="4994031" y="4185138"/>
            <a:ext cx="2127738" cy="369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7587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Potenciálmezők</a:t>
            </a:r>
            <a:r>
              <a:rPr lang="hu-HU" dirty="0" smtClean="0"/>
              <a:t> (PF)</a:t>
            </a:r>
            <a:endParaRPr lang="hu-HU" dirty="0"/>
          </a:p>
        </p:txBody>
      </p:sp>
      <p:pic>
        <p:nvPicPr>
          <p:cNvPr id="4" name="Picture 10" descr="potField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67046" y="2455863"/>
            <a:ext cx="5795963" cy="308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églalap 4"/>
          <p:cNvSpPr/>
          <p:nvPr/>
        </p:nvSpPr>
        <p:spPr>
          <a:xfrm>
            <a:off x="252045" y="2420693"/>
            <a:ext cx="5498123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 i="1" dirty="0">
                <a:solidFill>
                  <a:schemeClr val="tx2"/>
                </a:solidFill>
                <a:latin typeface="Comic Sans MS" panose="030F0702030302020204" pitchFamily="66" charset="0"/>
              </a:rPr>
              <a:t>Szintén, </a:t>
            </a:r>
            <a:r>
              <a:rPr lang="hu-HU" altLang="hu-HU" dirty="0">
                <a:latin typeface="Comic Sans MS" panose="030F0702030302020204" pitchFamily="66" charset="0"/>
              </a:rPr>
              <a:t>többnyire lokális pályatervezésre használatos. Előnye, hogy dinamikus pályatervező eljárás = mozgó akadályok </a:t>
            </a:r>
            <a:r>
              <a:rPr lang="hu-HU" altLang="hu-HU" dirty="0" err="1">
                <a:latin typeface="Comic Sans MS" panose="030F0702030302020204" pitchFamily="66" charset="0"/>
              </a:rPr>
              <a:t>detekálása</a:t>
            </a:r>
            <a:r>
              <a:rPr lang="hu-HU" altLang="hu-HU" dirty="0">
                <a:latin typeface="Comic Sans MS" panose="030F0702030302020204" pitchFamily="66" charset="0"/>
              </a:rPr>
              <a:t>. Ismeretlen terület feltérképezésére is kitűnően használható.  </a:t>
            </a:r>
          </a:p>
          <a:p>
            <a:pPr>
              <a:spcBef>
                <a:spcPct val="50000"/>
              </a:spcBef>
            </a:pPr>
            <a:r>
              <a:rPr lang="hu-HU" altLang="hu-HU" sz="2000" b="1" i="1" dirty="0">
                <a:solidFill>
                  <a:schemeClr val="tx2"/>
                </a:solidFill>
                <a:latin typeface="Comic Sans MS" panose="030F0702030302020204" pitchFamily="66" charset="0"/>
              </a:rPr>
              <a:t>A </a:t>
            </a:r>
            <a:r>
              <a:rPr lang="hu-HU" altLang="hu-HU" dirty="0">
                <a:latin typeface="Comic Sans MS" panose="030F0702030302020204" pitchFamily="66" charset="0"/>
              </a:rPr>
              <a:t>modellben az akadályokat fogjuk fel, mint feltöltött töltéseket, és a mobilrobot is legyen egy ugyanilyen potenciállal és pólussal feltöltött töltés (</a:t>
            </a:r>
            <a:r>
              <a:rPr lang="hu-HU" altLang="hu-HU" dirty="0">
                <a:latin typeface="Comic Sans MS" panose="030F0702030302020204" pitchFamily="66" charset="0"/>
                <a:sym typeface="Symbol" panose="05050102010706020507" pitchFamily="18" charset="2"/>
              </a:rPr>
              <a:t> </a:t>
            </a:r>
            <a:r>
              <a:rPr lang="hu-HU" altLang="hu-HU" dirty="0">
                <a:latin typeface="Comic Sans MS" panose="030F0702030302020204" pitchFamily="66" charset="0"/>
              </a:rPr>
              <a:t>taszítják egymást). Ez a taszító (</a:t>
            </a:r>
            <a:r>
              <a:rPr lang="hu-HU" altLang="hu-HU" i="1" dirty="0" err="1">
                <a:latin typeface="Comic Sans MS" panose="030F0702030302020204" pitchFamily="66" charset="0"/>
              </a:rPr>
              <a:t>repulzív</a:t>
            </a:r>
            <a:r>
              <a:rPr lang="hu-HU" altLang="hu-HU" dirty="0">
                <a:latin typeface="Comic Sans MS" panose="030F0702030302020204" pitchFamily="66" charset="0"/>
              </a:rPr>
              <a:t>) erő akadályozza meg az ütközést. A </a:t>
            </a:r>
            <a:r>
              <a:rPr lang="hu-HU" altLang="hu-HU" dirty="0" err="1">
                <a:latin typeface="Comic Sans MS" panose="030F0702030302020204" pitchFamily="66" charset="0"/>
              </a:rPr>
              <a:t>repulzív</a:t>
            </a:r>
            <a:r>
              <a:rPr lang="hu-HU" altLang="hu-HU" dirty="0">
                <a:latin typeface="Comic Sans MS" panose="030F0702030302020204" pitchFamily="66" charset="0"/>
              </a:rPr>
              <a:t> erő nagysága, matematikailag, az adott pontban lévő potenciál negatív gradiensével egyenlő. </a:t>
            </a:r>
          </a:p>
          <a:p>
            <a:pPr>
              <a:spcBef>
                <a:spcPct val="50000"/>
              </a:spcBef>
            </a:pPr>
            <a:r>
              <a:rPr lang="hu-HU" altLang="hu-HU" dirty="0">
                <a:latin typeface="Comic Sans MS" panose="030F0702030302020204" pitchFamily="66" charset="0"/>
              </a:rPr>
              <a:t>2D-s környezetben:</a:t>
            </a:r>
            <a:endParaRPr lang="hu-HU" altLang="hu-HU" sz="2000" dirty="0"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774594"/>
              </p:ext>
            </p:extLst>
          </p:nvPr>
        </p:nvGraphicFramePr>
        <p:xfrm>
          <a:off x="7645033" y="5962284"/>
          <a:ext cx="243998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gyenlet" r:id="rId4" imgW="1916868" imgH="253890" progId="Equation.3">
                  <p:embed/>
                </p:oleObj>
              </mc:Choice>
              <mc:Fallback>
                <p:oleObj name="Egyenlet" r:id="rId4" imgW="1916868" imgH="253890" progId="Equation.3">
                  <p:embed/>
                  <p:pic>
                    <p:nvPicPr>
                      <p:cNvPr id="2355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033" y="5962284"/>
                        <a:ext cx="2439987" cy="3222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0741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Virtuális erőtér (VFF)</a:t>
            </a:r>
            <a:endParaRPr lang="hu-HU" dirty="0"/>
          </a:p>
        </p:txBody>
      </p:sp>
      <p:graphicFrame>
        <p:nvGraphicFramePr>
          <p:cNvPr id="4" name="Object 12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29875015"/>
              </p:ext>
            </p:extLst>
          </p:nvPr>
        </p:nvGraphicFramePr>
        <p:xfrm>
          <a:off x="9365640" y="2932845"/>
          <a:ext cx="256222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Kép" r:id="rId3" imgW="2558950" imgH="2440177" progId="Word.Picture.8">
                  <p:embed/>
                </p:oleObj>
              </mc:Choice>
              <mc:Fallback>
                <p:oleObj name="Kép" r:id="rId3" imgW="2558950" imgH="2440177" progId="Word.Picture.8">
                  <p:embed/>
                  <p:pic>
                    <p:nvPicPr>
                      <p:cNvPr id="256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5640" y="2932845"/>
                        <a:ext cx="2562225" cy="24384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églalap 4"/>
          <p:cNvSpPr/>
          <p:nvPr/>
        </p:nvSpPr>
        <p:spPr>
          <a:xfrm>
            <a:off x="199292" y="2180401"/>
            <a:ext cx="89447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 i="1" dirty="0">
                <a:solidFill>
                  <a:schemeClr val="tx2"/>
                </a:solidFill>
                <a:latin typeface="Comic Sans MS" panose="030F0702030302020204" pitchFamily="66" charset="0"/>
              </a:rPr>
              <a:t>A</a:t>
            </a:r>
            <a:r>
              <a:rPr lang="hu-HU" altLang="hu-HU" dirty="0">
                <a:solidFill>
                  <a:schemeClr val="tx2"/>
                </a:solidFill>
                <a:latin typeface="Comic Sans MS" panose="030F0702030302020204" pitchFamily="66" charset="0"/>
              </a:rPr>
              <a:t> </a:t>
            </a:r>
            <a:r>
              <a:rPr lang="hu-HU" altLang="hu-HU" dirty="0">
                <a:latin typeface="Comic Sans MS" panose="030F0702030302020204" pitchFamily="66" charset="0"/>
              </a:rPr>
              <a:t>munkaterület négyzethálósan fel van osztva, és az egyes négyzetek „</a:t>
            </a:r>
            <a:r>
              <a:rPr lang="hu-HU" altLang="hu-HU" b="1" i="1" dirty="0">
                <a:latin typeface="Comic Sans MS" panose="030F0702030302020204" pitchFamily="66" charset="0"/>
              </a:rPr>
              <a:t>erő-</a:t>
            </a:r>
            <a:r>
              <a:rPr lang="hu-HU" altLang="hu-HU" b="1" i="1" dirty="0" err="1">
                <a:latin typeface="Comic Sans MS" panose="030F0702030302020204" pitchFamily="66" charset="0"/>
              </a:rPr>
              <a:t>vektorai</a:t>
            </a:r>
            <a:r>
              <a:rPr lang="hu-HU" altLang="hu-HU" dirty="0">
                <a:latin typeface="Comic Sans MS" panose="030F0702030302020204" pitchFamily="66" charset="0"/>
              </a:rPr>
              <a:t>” aszerint kerülnek kiszámításra, milyen messze vannak (vagy rajta vannak / félig, negyedig, …. / foglalva vannak) az akadályoktól.  </a:t>
            </a:r>
            <a:endParaRPr lang="hu-HU" altLang="hu-HU" sz="2000" dirty="0"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99292" y="3327939"/>
            <a:ext cx="8944708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 i="1" dirty="0">
                <a:solidFill>
                  <a:schemeClr val="tx2"/>
                </a:solidFill>
                <a:latin typeface="Comic Sans MS" panose="030F0702030302020204" pitchFamily="66" charset="0"/>
              </a:rPr>
              <a:t>A</a:t>
            </a:r>
            <a:r>
              <a:rPr lang="hu-HU" altLang="hu-HU" dirty="0">
                <a:solidFill>
                  <a:schemeClr val="tx2"/>
                </a:solidFill>
                <a:latin typeface="Comic Sans MS" panose="030F0702030302020204" pitchFamily="66" charset="0"/>
              </a:rPr>
              <a:t> </a:t>
            </a:r>
            <a:r>
              <a:rPr lang="hu-HU" altLang="hu-HU" dirty="0">
                <a:latin typeface="Comic Sans MS" panose="030F0702030302020204" pitchFamily="66" charset="0"/>
              </a:rPr>
              <a:t>négyzeteket reprezentáló </a:t>
            </a:r>
            <a:r>
              <a:rPr lang="hu-HU" altLang="hu-HU" b="1" i="1" dirty="0">
                <a:latin typeface="Comic Sans MS" panose="030F0702030302020204" pitchFamily="66" charset="0"/>
              </a:rPr>
              <a:t>erővektorok</a:t>
            </a:r>
            <a:r>
              <a:rPr lang="hu-HU" altLang="hu-HU" dirty="0">
                <a:latin typeface="Comic Sans MS" panose="030F0702030302020204" pitchFamily="66" charset="0"/>
              </a:rPr>
              <a:t> egyben megadják a vezérléshez szükséges paramétereket is (sebesség), ami hajtja tovább a cél felé a mobilrobotot. (Ebben hasonlít a potenciálmezőhöz.). A négyzethálós felosztás az erővektorokkal egy </a:t>
            </a:r>
            <a:r>
              <a:rPr lang="hu-HU" altLang="hu-HU" i="1" dirty="0">
                <a:latin typeface="Comic Sans MS" panose="030F0702030302020204" pitchFamily="66" charset="0"/>
              </a:rPr>
              <a:t>vektortérre</a:t>
            </a:r>
            <a:r>
              <a:rPr lang="hu-HU" altLang="hu-HU" dirty="0">
                <a:latin typeface="Comic Sans MS" panose="030F0702030302020204" pitchFamily="66" charset="0"/>
              </a:rPr>
              <a:t> szűkül. A fejlesztések az adaptív területfelosztások (BSP, </a:t>
            </a:r>
            <a:r>
              <a:rPr lang="hu-HU" altLang="hu-HU" dirty="0" err="1">
                <a:latin typeface="Comic Sans MS" panose="030F0702030302020204" pitchFamily="66" charset="0"/>
              </a:rPr>
              <a:t>Quadtree</a:t>
            </a:r>
            <a:r>
              <a:rPr lang="hu-HU" altLang="hu-HU" dirty="0">
                <a:latin typeface="Comic Sans MS" panose="030F0702030302020204" pitchFamily="66" charset="0"/>
              </a:rPr>
              <a:t>, …) felé irányulnak, hogy egyszerűbb legyen a vektortér. Ekkor viszont a nagyobb területeken nem mindegy milyen irányba indulunk, mert az akadály az egyik feléhez közelebb lehet (itt lassabban kell haladni), míg a másikhoz egész távol (ahol lehet gyorsan közlekedni). </a:t>
            </a:r>
          </a:p>
          <a:p>
            <a:pPr>
              <a:spcBef>
                <a:spcPct val="50000"/>
              </a:spcBef>
            </a:pPr>
            <a:r>
              <a:rPr lang="hu-HU" altLang="hu-HU" dirty="0">
                <a:latin typeface="Comic Sans MS" panose="030F0702030302020204" pitchFamily="66" charset="0"/>
              </a:rPr>
              <a:t>Ennek kiküszöbölésére fejlesztették ki a </a:t>
            </a:r>
            <a:r>
              <a:rPr lang="hu-HU" altLang="hu-HU" b="1" i="1" dirty="0">
                <a:latin typeface="Comic Sans MS" panose="030F0702030302020204" pitchFamily="66" charset="0"/>
              </a:rPr>
              <a:t>VFH</a:t>
            </a:r>
            <a:r>
              <a:rPr lang="hu-HU" altLang="hu-HU" dirty="0">
                <a:latin typeface="Comic Sans MS" panose="030F0702030302020204" pitchFamily="66" charset="0"/>
              </a:rPr>
              <a:t> (</a:t>
            </a:r>
            <a:r>
              <a:rPr lang="hu-HU" altLang="hu-HU" dirty="0" err="1">
                <a:latin typeface="Comic Sans MS" panose="030F0702030302020204" pitchFamily="66" charset="0"/>
              </a:rPr>
              <a:t>Vector</a:t>
            </a:r>
            <a:r>
              <a:rPr lang="hu-HU" altLang="hu-HU" dirty="0">
                <a:latin typeface="Comic Sans MS" panose="030F0702030302020204" pitchFamily="66" charset="0"/>
              </a:rPr>
              <a:t> </a:t>
            </a:r>
            <a:r>
              <a:rPr lang="hu-HU" altLang="hu-HU" dirty="0" err="1">
                <a:latin typeface="Comic Sans MS" panose="030F0702030302020204" pitchFamily="66" charset="0"/>
              </a:rPr>
              <a:t>Field</a:t>
            </a:r>
            <a:r>
              <a:rPr lang="hu-HU" altLang="hu-HU" dirty="0">
                <a:latin typeface="Comic Sans MS" panose="030F0702030302020204" pitchFamily="66" charset="0"/>
              </a:rPr>
              <a:t> </a:t>
            </a:r>
            <a:r>
              <a:rPr lang="hu-HU" altLang="hu-HU" dirty="0" err="1">
                <a:latin typeface="Comic Sans MS" panose="030F0702030302020204" pitchFamily="66" charset="0"/>
              </a:rPr>
              <a:t>Histogram</a:t>
            </a:r>
            <a:r>
              <a:rPr lang="hu-HU" altLang="hu-HU" dirty="0">
                <a:latin typeface="Comic Sans MS" panose="030F0702030302020204" pitchFamily="66" charset="0"/>
              </a:rPr>
              <a:t>) eljárást.    </a:t>
            </a:r>
            <a:endParaRPr lang="hu-HU" altLang="hu-HU" sz="2000" dirty="0"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3052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Vektortér hisztogram (VFH)</a:t>
            </a:r>
            <a:endParaRPr lang="hu-HU" dirty="0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244" y="2124930"/>
            <a:ext cx="5075238" cy="1697037"/>
          </a:xfrm>
          <a:noFill/>
        </p:spPr>
      </p:pic>
      <p:sp>
        <p:nvSpPr>
          <p:cNvPr id="5" name="Téglalap 4"/>
          <p:cNvSpPr/>
          <p:nvPr/>
        </p:nvSpPr>
        <p:spPr>
          <a:xfrm>
            <a:off x="252046" y="2219395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 i="1" dirty="0">
                <a:solidFill>
                  <a:schemeClr val="tx2"/>
                </a:solidFill>
                <a:latin typeface="Comic Sans MS" panose="030F0702030302020204" pitchFamily="66" charset="0"/>
              </a:rPr>
              <a:t>A</a:t>
            </a:r>
            <a:r>
              <a:rPr lang="hu-HU" altLang="hu-HU" dirty="0">
                <a:solidFill>
                  <a:schemeClr val="tx2"/>
                </a:solidFill>
                <a:latin typeface="Comic Sans MS" panose="030F0702030302020204" pitchFamily="66" charset="0"/>
              </a:rPr>
              <a:t> </a:t>
            </a:r>
            <a:r>
              <a:rPr lang="hu-HU" altLang="hu-HU" dirty="0">
                <a:latin typeface="Comic Sans MS" panose="030F0702030302020204" pitchFamily="66" charset="0"/>
              </a:rPr>
              <a:t>mobilrobot körül egy </a:t>
            </a:r>
            <a:r>
              <a:rPr lang="hu-HU" altLang="hu-HU" i="1" dirty="0">
                <a:latin typeface="Comic Sans MS" panose="030F0702030302020204" pitchFamily="66" charset="0"/>
              </a:rPr>
              <a:t>w</a:t>
            </a:r>
            <a:r>
              <a:rPr lang="hu-HU" altLang="hu-HU" dirty="0">
                <a:latin typeface="Comic Sans MS" panose="030F0702030302020204" pitchFamily="66" charset="0"/>
              </a:rPr>
              <a:t> tartományban létrehozunk egy „ablakot”, melyet polárisan (sugárirányban: szög-szektorosan) még felosztunk. Ezzel pontosabban meg tudjuk határozni, hogy melyik irányban van az akadály, és ebből pedig azt, hogy merre induljunk tovább.   </a:t>
            </a:r>
            <a:endParaRPr lang="hu-HU" altLang="hu-HU" sz="2000" dirty="0"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252045" y="3821967"/>
            <a:ext cx="6869723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2000" b="1" i="1" dirty="0">
                <a:solidFill>
                  <a:schemeClr val="tx2"/>
                </a:solidFill>
                <a:latin typeface="Comic Sans MS" panose="030F0702030302020204" pitchFamily="66" charset="0"/>
              </a:rPr>
              <a:t>A</a:t>
            </a:r>
            <a:r>
              <a:rPr lang="hu-HU" altLang="hu-HU" dirty="0">
                <a:solidFill>
                  <a:schemeClr val="tx2"/>
                </a:solidFill>
                <a:latin typeface="Comic Sans MS" panose="030F0702030302020204" pitchFamily="66" charset="0"/>
              </a:rPr>
              <a:t> </a:t>
            </a:r>
            <a:r>
              <a:rPr lang="hu-HU" altLang="hu-HU" dirty="0">
                <a:latin typeface="Comic Sans MS" panose="030F0702030302020204" pitchFamily="66" charset="0"/>
              </a:rPr>
              <a:t>mobilrobot </a:t>
            </a:r>
            <a:r>
              <a:rPr lang="hu-HU" altLang="hu-HU" b="1" i="1" dirty="0">
                <a:latin typeface="Comic Sans MS" panose="030F0702030302020204" pitchFamily="66" charset="0"/>
              </a:rPr>
              <a:t>haladási iránya</a:t>
            </a:r>
            <a:r>
              <a:rPr lang="hu-HU" altLang="hu-HU" dirty="0">
                <a:latin typeface="Comic Sans MS" panose="030F0702030302020204" pitchFamily="66" charset="0"/>
              </a:rPr>
              <a:t> a hisztogramnak megfelelően, a globális haladási iránynak megfelelően </a:t>
            </a:r>
            <a:r>
              <a:rPr lang="hu-HU" altLang="hu-HU" dirty="0">
                <a:latin typeface="Comic Sans MS" panose="030F0702030302020204" pitchFamily="66" charset="0"/>
                <a:sym typeface="Symbol" panose="05050102010706020507" pitchFamily="18" charset="2"/>
              </a:rPr>
              <a:t> egy </a:t>
            </a:r>
            <a:r>
              <a:rPr lang="hu-HU" altLang="hu-HU" i="1" dirty="0">
                <a:latin typeface="Comic Sans MS" panose="030F0702030302020204" pitchFamily="66" charset="0"/>
                <a:sym typeface="Symbol" panose="05050102010706020507" pitchFamily="18" charset="2"/>
              </a:rPr>
              <a:t>költségfüggvénynek</a:t>
            </a:r>
            <a:r>
              <a:rPr lang="hu-HU" altLang="hu-HU" dirty="0">
                <a:latin typeface="Comic Sans MS" panose="030F0702030302020204" pitchFamily="66" charset="0"/>
                <a:sym typeface="Symbol" panose="05050102010706020507" pitchFamily="18" charset="2"/>
              </a:rPr>
              <a:t> megfelelően kerül meghatározásra. </a:t>
            </a:r>
            <a:r>
              <a:rPr lang="hu-HU" altLang="hu-HU" dirty="0">
                <a:latin typeface="Comic Sans MS" panose="030F0702030302020204" pitchFamily="66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hu-HU" altLang="hu-HU" dirty="0">
                <a:latin typeface="Comic Sans MS" panose="030F0702030302020204" pitchFamily="66" charset="0"/>
              </a:rPr>
              <a:t>A költségfüggvény lehet:</a:t>
            </a:r>
          </a:p>
          <a:p>
            <a:pPr>
              <a:spcBef>
                <a:spcPct val="50000"/>
              </a:spcBef>
            </a:pPr>
            <a:r>
              <a:rPr lang="hu-HU" altLang="hu-HU" sz="2000" i="1" dirty="0">
                <a:solidFill>
                  <a:schemeClr val="tx2"/>
                </a:solidFill>
                <a:latin typeface="Comic Sans MS" panose="030F0702030302020204" pitchFamily="66" charset="0"/>
              </a:rPr>
              <a:t>G = a*</a:t>
            </a:r>
            <a:r>
              <a:rPr lang="hu-HU" altLang="hu-HU" sz="2000" i="1" dirty="0" err="1">
                <a:solidFill>
                  <a:schemeClr val="tx2"/>
                </a:solidFill>
                <a:latin typeface="Comic Sans MS" panose="030F0702030302020204" pitchFamily="66" charset="0"/>
              </a:rPr>
              <a:t>cél_irány</a:t>
            </a:r>
            <a:r>
              <a:rPr lang="hu-HU" altLang="hu-HU" sz="2000" i="1" dirty="0">
                <a:solidFill>
                  <a:schemeClr val="tx2"/>
                </a:solidFill>
                <a:latin typeface="Comic Sans MS" panose="030F0702030302020204" pitchFamily="66" charset="0"/>
              </a:rPr>
              <a:t> + b*</a:t>
            </a:r>
            <a:r>
              <a:rPr lang="hu-HU" altLang="hu-HU" sz="2000" i="1" dirty="0" err="1">
                <a:solidFill>
                  <a:schemeClr val="tx2"/>
                </a:solidFill>
                <a:latin typeface="Comic Sans MS" panose="030F0702030302020204" pitchFamily="66" charset="0"/>
              </a:rPr>
              <a:t>számolt_orientáció</a:t>
            </a:r>
            <a:r>
              <a:rPr lang="hu-HU" altLang="hu-HU" sz="2000" i="1" dirty="0">
                <a:solidFill>
                  <a:schemeClr val="tx2"/>
                </a:solidFill>
                <a:latin typeface="Comic Sans MS" panose="030F0702030302020204" pitchFamily="66" charset="0"/>
              </a:rPr>
              <a:t> + c*</a:t>
            </a:r>
            <a:r>
              <a:rPr lang="hu-HU" altLang="hu-HU" sz="2000" i="1" dirty="0" err="1">
                <a:solidFill>
                  <a:schemeClr val="tx2"/>
                </a:solidFill>
                <a:latin typeface="Comic Sans MS" panose="030F0702030302020204" pitchFamily="66" charset="0"/>
              </a:rPr>
              <a:t>előző_orientáció</a:t>
            </a:r>
            <a:r>
              <a:rPr lang="hu-HU" altLang="hu-HU" dirty="0">
                <a:latin typeface="Comic Sans MS" panose="030F0702030302020204" pitchFamily="66" charset="0"/>
              </a:rPr>
              <a:t>    </a:t>
            </a:r>
          </a:p>
          <a:p>
            <a:pPr>
              <a:spcBef>
                <a:spcPct val="50000"/>
              </a:spcBef>
            </a:pPr>
            <a:r>
              <a:rPr lang="hu-HU" altLang="hu-HU" dirty="0">
                <a:latin typeface="Comic Sans MS" panose="030F0702030302020204" pitchFamily="66" charset="0"/>
              </a:rPr>
              <a:t>Ahol </a:t>
            </a:r>
            <a:r>
              <a:rPr lang="hu-HU" altLang="hu-HU" i="1" dirty="0">
                <a:latin typeface="Comic Sans MS" panose="030F0702030302020204" pitchFamily="66" charset="0"/>
              </a:rPr>
              <a:t>a, b, c</a:t>
            </a:r>
            <a:r>
              <a:rPr lang="hu-HU" altLang="hu-HU" dirty="0">
                <a:latin typeface="Comic Sans MS" panose="030F0702030302020204" pitchFamily="66" charset="0"/>
              </a:rPr>
              <a:t>  = súlyozások, hogy melyik tényezőt milyen súlyozással vegyük figyelembe. </a:t>
            </a:r>
            <a:endParaRPr lang="hu-HU" altLang="hu-HU" sz="2000" dirty="0"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graphicFrame>
        <p:nvGraphicFramePr>
          <p:cNvPr id="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500792"/>
              </p:ext>
            </p:extLst>
          </p:nvPr>
        </p:nvGraphicFramePr>
        <p:xfrm>
          <a:off x="8483844" y="5237739"/>
          <a:ext cx="208756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gyenlet" r:id="rId4" imgW="1358900" imgH="457200" progId="Equation.3">
                  <p:embed/>
                </p:oleObj>
              </mc:Choice>
              <mc:Fallback>
                <p:oleObj name="Egyenlet" r:id="rId4" imgW="1358900" imgH="457200" progId="Equation.3">
                  <p:embed/>
                  <p:pic>
                    <p:nvPicPr>
                      <p:cNvPr id="26632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3844" y="5237739"/>
                        <a:ext cx="2087562" cy="7016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6602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BUG, BUG1, BUG2 algoritmusok</a:t>
            </a:r>
            <a:endParaRPr lang="hu-HU" dirty="0"/>
          </a:p>
        </p:txBody>
      </p:sp>
      <p:pic>
        <p:nvPicPr>
          <p:cNvPr id="4" name="Picture 4" descr="bug1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0278" y="4445782"/>
            <a:ext cx="3707668" cy="22367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301073" y="2357431"/>
            <a:ext cx="3783013" cy="1506537"/>
            <a:chOff x="-270" y="-180"/>
            <a:chExt cx="4710" cy="1695"/>
          </a:xfrm>
        </p:grpSpPr>
        <p:sp>
          <p:nvSpPr>
            <p:cNvPr id="6" name="AutoShape 5"/>
            <p:cNvSpPr>
              <a:spLocks noChangeAspect="1" noChangeArrowheads="1"/>
            </p:cNvSpPr>
            <p:nvPr/>
          </p:nvSpPr>
          <p:spPr bwMode="auto">
            <a:xfrm>
              <a:off x="-270" y="-180"/>
              <a:ext cx="4710" cy="16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hu-HU" altLang="hu-HU"/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-103" y="6"/>
              <a:ext cx="4440" cy="1398"/>
              <a:chOff x="-103" y="6"/>
              <a:chExt cx="4440" cy="1398"/>
            </a:xfrm>
          </p:grpSpPr>
          <p:sp>
            <p:nvSpPr>
              <p:cNvPr id="8" name="Freeform 7" descr="Vastag átlós lefelé"/>
              <p:cNvSpPr>
                <a:spLocks/>
              </p:cNvSpPr>
              <p:nvPr/>
            </p:nvSpPr>
            <p:spPr bwMode="auto">
              <a:xfrm>
                <a:off x="538" y="12"/>
                <a:ext cx="1290" cy="1176"/>
              </a:xfrm>
              <a:custGeom>
                <a:avLst/>
                <a:gdLst>
                  <a:gd name="T0" fmla="*/ 372 w 1290"/>
                  <a:gd name="T1" fmla="*/ 0 h 1176"/>
                  <a:gd name="T2" fmla="*/ 0 w 1290"/>
                  <a:gd name="T3" fmla="*/ 504 h 1176"/>
                  <a:gd name="T4" fmla="*/ 343 w 1290"/>
                  <a:gd name="T5" fmla="*/ 1038 h 1176"/>
                  <a:gd name="T6" fmla="*/ 916 w 1290"/>
                  <a:gd name="T7" fmla="*/ 1176 h 1176"/>
                  <a:gd name="T8" fmla="*/ 1290 w 1290"/>
                  <a:gd name="T9" fmla="*/ 735 h 1176"/>
                  <a:gd name="T10" fmla="*/ 1037 w 1290"/>
                  <a:gd name="T11" fmla="*/ 219 h 1176"/>
                  <a:gd name="T12" fmla="*/ 372 w 1290"/>
                  <a:gd name="T13" fmla="*/ 0 h 11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90" h="1176">
                    <a:moveTo>
                      <a:pt x="372" y="0"/>
                    </a:moveTo>
                    <a:lnTo>
                      <a:pt x="0" y="504"/>
                    </a:lnTo>
                    <a:lnTo>
                      <a:pt x="343" y="1038"/>
                    </a:lnTo>
                    <a:lnTo>
                      <a:pt x="916" y="1176"/>
                    </a:lnTo>
                    <a:lnTo>
                      <a:pt x="1290" y="735"/>
                    </a:lnTo>
                    <a:lnTo>
                      <a:pt x="1037" y="219"/>
                    </a:lnTo>
                    <a:lnTo>
                      <a:pt x="372" y="0"/>
                    </a:lnTo>
                    <a:close/>
                  </a:path>
                </a:pathLst>
              </a:custGeom>
              <a:pattFill prst="wdDnDiag">
                <a:fgClr>
                  <a:srgbClr val="B2B2B2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538" y="12"/>
                <a:ext cx="1290" cy="1176"/>
              </a:xfrm>
              <a:custGeom>
                <a:avLst/>
                <a:gdLst>
                  <a:gd name="T0" fmla="*/ 372 w 1290"/>
                  <a:gd name="T1" fmla="*/ 0 h 1176"/>
                  <a:gd name="T2" fmla="*/ 0 w 1290"/>
                  <a:gd name="T3" fmla="*/ 504 h 1176"/>
                  <a:gd name="T4" fmla="*/ 343 w 1290"/>
                  <a:gd name="T5" fmla="*/ 1038 h 1176"/>
                  <a:gd name="T6" fmla="*/ 916 w 1290"/>
                  <a:gd name="T7" fmla="*/ 1176 h 1176"/>
                  <a:gd name="T8" fmla="*/ 1290 w 1290"/>
                  <a:gd name="T9" fmla="*/ 735 h 1176"/>
                  <a:gd name="T10" fmla="*/ 1037 w 1290"/>
                  <a:gd name="T11" fmla="*/ 219 h 1176"/>
                  <a:gd name="T12" fmla="*/ 372 w 1290"/>
                  <a:gd name="T13" fmla="*/ 0 h 11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90" h="1176">
                    <a:moveTo>
                      <a:pt x="372" y="0"/>
                    </a:moveTo>
                    <a:lnTo>
                      <a:pt x="0" y="504"/>
                    </a:lnTo>
                    <a:lnTo>
                      <a:pt x="343" y="1038"/>
                    </a:lnTo>
                    <a:lnTo>
                      <a:pt x="916" y="1176"/>
                    </a:lnTo>
                    <a:lnTo>
                      <a:pt x="1290" y="735"/>
                    </a:lnTo>
                    <a:lnTo>
                      <a:pt x="1037" y="219"/>
                    </a:lnTo>
                    <a:lnTo>
                      <a:pt x="37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0" name="Freeform 9" descr="Vastag átlós felfelé"/>
              <p:cNvSpPr>
                <a:spLocks/>
              </p:cNvSpPr>
              <p:nvPr/>
            </p:nvSpPr>
            <p:spPr bwMode="auto">
              <a:xfrm>
                <a:off x="2214" y="320"/>
                <a:ext cx="1085" cy="1084"/>
              </a:xfrm>
              <a:custGeom>
                <a:avLst/>
                <a:gdLst>
                  <a:gd name="T0" fmla="*/ 0 w 1085"/>
                  <a:gd name="T1" fmla="*/ 539 h 1084"/>
                  <a:gd name="T2" fmla="*/ 259 w 1085"/>
                  <a:gd name="T3" fmla="*/ 1084 h 1084"/>
                  <a:gd name="T4" fmla="*/ 780 w 1085"/>
                  <a:gd name="T5" fmla="*/ 989 h 1084"/>
                  <a:gd name="T6" fmla="*/ 1085 w 1085"/>
                  <a:gd name="T7" fmla="*/ 525 h 1084"/>
                  <a:gd name="T8" fmla="*/ 875 w 1085"/>
                  <a:gd name="T9" fmla="*/ 0 h 1084"/>
                  <a:gd name="T10" fmla="*/ 394 w 1085"/>
                  <a:gd name="T11" fmla="*/ 20 h 1084"/>
                  <a:gd name="T12" fmla="*/ 0 w 1085"/>
                  <a:gd name="T13" fmla="*/ 539 h 108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85" h="1084">
                    <a:moveTo>
                      <a:pt x="0" y="539"/>
                    </a:moveTo>
                    <a:lnTo>
                      <a:pt x="259" y="1084"/>
                    </a:lnTo>
                    <a:lnTo>
                      <a:pt x="780" y="989"/>
                    </a:lnTo>
                    <a:lnTo>
                      <a:pt x="1085" y="525"/>
                    </a:lnTo>
                    <a:lnTo>
                      <a:pt x="875" y="0"/>
                    </a:lnTo>
                    <a:lnTo>
                      <a:pt x="394" y="20"/>
                    </a:lnTo>
                    <a:lnTo>
                      <a:pt x="0" y="539"/>
                    </a:lnTo>
                    <a:close/>
                  </a:path>
                </a:pathLst>
              </a:custGeom>
              <a:pattFill prst="wdUpDiag">
                <a:fgClr>
                  <a:srgbClr val="B2B2B2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214" y="320"/>
                <a:ext cx="1085" cy="1084"/>
              </a:xfrm>
              <a:custGeom>
                <a:avLst/>
                <a:gdLst>
                  <a:gd name="T0" fmla="*/ 0 w 1085"/>
                  <a:gd name="T1" fmla="*/ 539 h 1084"/>
                  <a:gd name="T2" fmla="*/ 259 w 1085"/>
                  <a:gd name="T3" fmla="*/ 1084 h 1084"/>
                  <a:gd name="T4" fmla="*/ 780 w 1085"/>
                  <a:gd name="T5" fmla="*/ 989 h 1084"/>
                  <a:gd name="T6" fmla="*/ 1085 w 1085"/>
                  <a:gd name="T7" fmla="*/ 525 h 1084"/>
                  <a:gd name="T8" fmla="*/ 875 w 1085"/>
                  <a:gd name="T9" fmla="*/ 0 h 1084"/>
                  <a:gd name="T10" fmla="*/ 394 w 1085"/>
                  <a:gd name="T11" fmla="*/ 20 h 1084"/>
                  <a:gd name="T12" fmla="*/ 0 w 1085"/>
                  <a:gd name="T13" fmla="*/ 539 h 108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85" h="1084">
                    <a:moveTo>
                      <a:pt x="0" y="539"/>
                    </a:moveTo>
                    <a:lnTo>
                      <a:pt x="259" y="1084"/>
                    </a:lnTo>
                    <a:lnTo>
                      <a:pt x="780" y="989"/>
                    </a:lnTo>
                    <a:lnTo>
                      <a:pt x="1085" y="525"/>
                    </a:lnTo>
                    <a:lnTo>
                      <a:pt x="875" y="0"/>
                    </a:lnTo>
                    <a:lnTo>
                      <a:pt x="394" y="20"/>
                    </a:lnTo>
                    <a:lnTo>
                      <a:pt x="0" y="5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29" y="458"/>
                <a:ext cx="60" cy="61"/>
              </a:xfrm>
              <a:custGeom>
                <a:avLst/>
                <a:gdLst>
                  <a:gd name="T0" fmla="*/ 29 w 60"/>
                  <a:gd name="T1" fmla="*/ 0 h 61"/>
                  <a:gd name="T2" fmla="*/ 40 w 60"/>
                  <a:gd name="T3" fmla="*/ 3 h 61"/>
                  <a:gd name="T4" fmla="*/ 52 w 60"/>
                  <a:gd name="T5" fmla="*/ 9 h 61"/>
                  <a:gd name="T6" fmla="*/ 57 w 60"/>
                  <a:gd name="T7" fmla="*/ 21 h 61"/>
                  <a:gd name="T8" fmla="*/ 60 w 60"/>
                  <a:gd name="T9" fmla="*/ 32 h 61"/>
                  <a:gd name="T10" fmla="*/ 57 w 60"/>
                  <a:gd name="T11" fmla="*/ 44 h 61"/>
                  <a:gd name="T12" fmla="*/ 52 w 60"/>
                  <a:gd name="T13" fmla="*/ 52 h 61"/>
                  <a:gd name="T14" fmla="*/ 40 w 60"/>
                  <a:gd name="T15" fmla="*/ 58 h 61"/>
                  <a:gd name="T16" fmla="*/ 29 w 60"/>
                  <a:gd name="T17" fmla="*/ 61 h 61"/>
                  <a:gd name="T18" fmla="*/ 17 w 60"/>
                  <a:gd name="T19" fmla="*/ 58 h 61"/>
                  <a:gd name="T20" fmla="*/ 8 w 60"/>
                  <a:gd name="T21" fmla="*/ 52 h 61"/>
                  <a:gd name="T22" fmla="*/ 3 w 60"/>
                  <a:gd name="T23" fmla="*/ 44 h 61"/>
                  <a:gd name="T24" fmla="*/ 0 w 60"/>
                  <a:gd name="T25" fmla="*/ 32 h 61"/>
                  <a:gd name="T26" fmla="*/ 3 w 60"/>
                  <a:gd name="T27" fmla="*/ 21 h 61"/>
                  <a:gd name="T28" fmla="*/ 8 w 60"/>
                  <a:gd name="T29" fmla="*/ 9 h 61"/>
                  <a:gd name="T30" fmla="*/ 17 w 60"/>
                  <a:gd name="T31" fmla="*/ 3 h 61"/>
                  <a:gd name="T32" fmla="*/ 29 w 60"/>
                  <a:gd name="T33" fmla="*/ 0 h 6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0" h="61">
                    <a:moveTo>
                      <a:pt x="29" y="0"/>
                    </a:moveTo>
                    <a:lnTo>
                      <a:pt x="40" y="3"/>
                    </a:lnTo>
                    <a:lnTo>
                      <a:pt x="52" y="9"/>
                    </a:lnTo>
                    <a:lnTo>
                      <a:pt x="57" y="21"/>
                    </a:lnTo>
                    <a:lnTo>
                      <a:pt x="60" y="32"/>
                    </a:lnTo>
                    <a:lnTo>
                      <a:pt x="57" y="44"/>
                    </a:lnTo>
                    <a:lnTo>
                      <a:pt x="52" y="52"/>
                    </a:lnTo>
                    <a:lnTo>
                      <a:pt x="40" y="58"/>
                    </a:lnTo>
                    <a:lnTo>
                      <a:pt x="29" y="61"/>
                    </a:lnTo>
                    <a:lnTo>
                      <a:pt x="17" y="58"/>
                    </a:lnTo>
                    <a:lnTo>
                      <a:pt x="8" y="52"/>
                    </a:lnTo>
                    <a:lnTo>
                      <a:pt x="3" y="44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8" y="9"/>
                    </a:lnTo>
                    <a:lnTo>
                      <a:pt x="17" y="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921" y="499"/>
                <a:ext cx="61" cy="60"/>
              </a:xfrm>
              <a:custGeom>
                <a:avLst/>
                <a:gdLst>
                  <a:gd name="T0" fmla="*/ 29 w 61"/>
                  <a:gd name="T1" fmla="*/ 0 h 60"/>
                  <a:gd name="T2" fmla="*/ 40 w 61"/>
                  <a:gd name="T3" fmla="*/ 3 h 60"/>
                  <a:gd name="T4" fmla="*/ 52 w 61"/>
                  <a:gd name="T5" fmla="*/ 8 h 60"/>
                  <a:gd name="T6" fmla="*/ 58 w 61"/>
                  <a:gd name="T7" fmla="*/ 20 h 60"/>
                  <a:gd name="T8" fmla="*/ 61 w 61"/>
                  <a:gd name="T9" fmla="*/ 32 h 60"/>
                  <a:gd name="T10" fmla="*/ 58 w 61"/>
                  <a:gd name="T11" fmla="*/ 43 h 60"/>
                  <a:gd name="T12" fmla="*/ 52 w 61"/>
                  <a:gd name="T13" fmla="*/ 52 h 60"/>
                  <a:gd name="T14" fmla="*/ 40 w 61"/>
                  <a:gd name="T15" fmla="*/ 58 h 60"/>
                  <a:gd name="T16" fmla="*/ 29 w 61"/>
                  <a:gd name="T17" fmla="*/ 60 h 60"/>
                  <a:gd name="T18" fmla="*/ 17 w 61"/>
                  <a:gd name="T19" fmla="*/ 58 h 60"/>
                  <a:gd name="T20" fmla="*/ 9 w 61"/>
                  <a:gd name="T21" fmla="*/ 52 h 60"/>
                  <a:gd name="T22" fmla="*/ 3 w 61"/>
                  <a:gd name="T23" fmla="*/ 43 h 60"/>
                  <a:gd name="T24" fmla="*/ 0 w 61"/>
                  <a:gd name="T25" fmla="*/ 32 h 60"/>
                  <a:gd name="T26" fmla="*/ 3 w 61"/>
                  <a:gd name="T27" fmla="*/ 20 h 60"/>
                  <a:gd name="T28" fmla="*/ 9 w 61"/>
                  <a:gd name="T29" fmla="*/ 8 h 60"/>
                  <a:gd name="T30" fmla="*/ 17 w 61"/>
                  <a:gd name="T31" fmla="*/ 3 h 60"/>
                  <a:gd name="T32" fmla="*/ 29 w 61"/>
                  <a:gd name="T33" fmla="*/ 0 h 6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1" h="60">
                    <a:moveTo>
                      <a:pt x="29" y="0"/>
                    </a:moveTo>
                    <a:lnTo>
                      <a:pt x="40" y="3"/>
                    </a:lnTo>
                    <a:lnTo>
                      <a:pt x="52" y="8"/>
                    </a:lnTo>
                    <a:lnTo>
                      <a:pt x="58" y="20"/>
                    </a:lnTo>
                    <a:lnTo>
                      <a:pt x="61" y="32"/>
                    </a:lnTo>
                    <a:lnTo>
                      <a:pt x="58" y="43"/>
                    </a:lnTo>
                    <a:lnTo>
                      <a:pt x="52" y="52"/>
                    </a:lnTo>
                    <a:lnTo>
                      <a:pt x="40" y="58"/>
                    </a:lnTo>
                    <a:lnTo>
                      <a:pt x="29" y="60"/>
                    </a:lnTo>
                    <a:lnTo>
                      <a:pt x="17" y="58"/>
                    </a:lnTo>
                    <a:lnTo>
                      <a:pt x="9" y="52"/>
                    </a:lnTo>
                    <a:lnTo>
                      <a:pt x="3" y="43"/>
                    </a:lnTo>
                    <a:lnTo>
                      <a:pt x="0" y="32"/>
                    </a:lnTo>
                    <a:lnTo>
                      <a:pt x="3" y="20"/>
                    </a:lnTo>
                    <a:lnTo>
                      <a:pt x="9" y="8"/>
                    </a:lnTo>
                    <a:lnTo>
                      <a:pt x="17" y="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>
                <a:off x="910" y="9"/>
                <a:ext cx="2179" cy="31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V="1">
                <a:off x="52" y="6"/>
                <a:ext cx="852" cy="47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prstDash val="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6" name="Line 15"/>
              <p:cNvSpPr>
                <a:spLocks noChangeShapeType="1"/>
              </p:cNvSpPr>
              <p:nvPr/>
            </p:nvSpPr>
            <p:spPr bwMode="auto">
              <a:xfrm>
                <a:off x="3098" y="317"/>
                <a:ext cx="860" cy="20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55" y="487"/>
                <a:ext cx="3889" cy="909"/>
              </a:xfrm>
              <a:custGeom>
                <a:avLst/>
                <a:gdLst>
                  <a:gd name="T0" fmla="*/ 0 w 3889"/>
                  <a:gd name="T1" fmla="*/ 0 h 909"/>
                  <a:gd name="T2" fmla="*/ 820 w 3889"/>
                  <a:gd name="T3" fmla="*/ 565 h 909"/>
                  <a:gd name="T4" fmla="*/ 1399 w 3889"/>
                  <a:gd name="T5" fmla="*/ 701 h 909"/>
                  <a:gd name="T6" fmla="*/ 2412 w 3889"/>
                  <a:gd name="T7" fmla="*/ 909 h 909"/>
                  <a:gd name="T8" fmla="*/ 2930 w 3889"/>
                  <a:gd name="T9" fmla="*/ 819 h 909"/>
                  <a:gd name="T10" fmla="*/ 3889 w 3889"/>
                  <a:gd name="T11" fmla="*/ 49 h 90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889" h="909">
                    <a:moveTo>
                      <a:pt x="0" y="0"/>
                    </a:moveTo>
                    <a:lnTo>
                      <a:pt x="820" y="565"/>
                    </a:lnTo>
                    <a:lnTo>
                      <a:pt x="1399" y="701"/>
                    </a:lnTo>
                    <a:lnTo>
                      <a:pt x="2412" y="909"/>
                    </a:lnTo>
                    <a:lnTo>
                      <a:pt x="2930" y="819"/>
                    </a:lnTo>
                    <a:lnTo>
                      <a:pt x="3889" y="49"/>
                    </a:lnTo>
                  </a:path>
                </a:pathLst>
              </a:custGeom>
              <a:noFill/>
              <a:ln w="12700" cap="flat">
                <a:solidFill>
                  <a:srgbClr val="FF6600"/>
                </a:solidFill>
                <a:prstDash val="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1454" y="317"/>
                <a:ext cx="1621" cy="874"/>
              </a:xfrm>
              <a:custGeom>
                <a:avLst/>
                <a:gdLst>
                  <a:gd name="T0" fmla="*/ 0 w 1621"/>
                  <a:gd name="T1" fmla="*/ 874 h 874"/>
                  <a:gd name="T2" fmla="*/ 1149 w 1621"/>
                  <a:gd name="T3" fmla="*/ 23 h 874"/>
                  <a:gd name="T4" fmla="*/ 1621 w 1621"/>
                  <a:gd name="T5" fmla="*/ 0 h 8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21" h="874">
                    <a:moveTo>
                      <a:pt x="0" y="874"/>
                    </a:moveTo>
                    <a:lnTo>
                      <a:pt x="1149" y="23"/>
                    </a:lnTo>
                    <a:lnTo>
                      <a:pt x="1621" y="0"/>
                    </a:ln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910" y="12"/>
                <a:ext cx="1557" cy="1381"/>
              </a:xfrm>
              <a:custGeom>
                <a:avLst/>
                <a:gdLst>
                  <a:gd name="T0" fmla="*/ 0 w 1557"/>
                  <a:gd name="T1" fmla="*/ 0 h 1381"/>
                  <a:gd name="T2" fmla="*/ 662 w 1557"/>
                  <a:gd name="T3" fmla="*/ 216 h 1381"/>
                  <a:gd name="T4" fmla="*/ 1557 w 1557"/>
                  <a:gd name="T5" fmla="*/ 1381 h 138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57" h="1381">
                    <a:moveTo>
                      <a:pt x="0" y="0"/>
                    </a:moveTo>
                    <a:lnTo>
                      <a:pt x="662" y="216"/>
                    </a:lnTo>
                    <a:lnTo>
                      <a:pt x="1557" y="1381"/>
                    </a:ln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hu-HU"/>
              </a:p>
            </p:txBody>
          </p:sp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-103" y="575"/>
                <a:ext cx="420" cy="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hu-HU" altLang="hu-HU" sz="800" b="1">
                    <a:solidFill>
                      <a:schemeClr val="bg1"/>
                    </a:solidFill>
                  </a:rPr>
                  <a:t>Start</a:t>
                </a:r>
                <a:endParaRPr lang="hu-HU" altLang="hu-HU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4007" y="605"/>
                <a:ext cx="330" cy="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hu-HU" altLang="hu-HU" sz="800" b="1">
                    <a:solidFill>
                      <a:schemeClr val="bg1"/>
                    </a:solidFill>
                  </a:rPr>
                  <a:t>Cél</a:t>
                </a:r>
                <a:endParaRPr lang="hu-HU" altLang="hu-HU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 Box 21"/>
              <p:cNvSpPr txBox="1">
                <a:spLocks noChangeArrowheads="1"/>
              </p:cNvSpPr>
              <p:nvPr/>
            </p:nvSpPr>
            <p:spPr bwMode="auto">
              <a:xfrm>
                <a:off x="767" y="485"/>
                <a:ext cx="705" cy="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hu-HU" altLang="hu-HU" sz="800" b="1">
                    <a:solidFill>
                      <a:schemeClr val="bg1"/>
                    </a:solidFill>
                  </a:rPr>
                  <a:t>Akadály1</a:t>
                </a:r>
                <a:endParaRPr lang="hu-HU" altLang="hu-HU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 Box 22"/>
              <p:cNvSpPr txBox="1">
                <a:spLocks noChangeArrowheads="1"/>
              </p:cNvSpPr>
              <p:nvPr/>
            </p:nvSpPr>
            <p:spPr bwMode="auto">
              <a:xfrm>
                <a:off x="2372" y="755"/>
                <a:ext cx="705" cy="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hu-HU" altLang="hu-HU" sz="800" b="1" dirty="0">
                    <a:solidFill>
                      <a:schemeClr val="bg1"/>
                    </a:solidFill>
                  </a:rPr>
                  <a:t>Akadály2</a:t>
                </a:r>
                <a:endParaRPr lang="hu-HU" altLang="hu-HU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4" name="Picture 41" descr="bug-alg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0375" y="2047965"/>
            <a:ext cx="4608512" cy="2790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82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9783" y="267306"/>
            <a:ext cx="11232096" cy="970450"/>
          </a:xfrm>
        </p:spPr>
        <p:txBody>
          <a:bodyPr/>
          <a:lstStyle/>
          <a:p>
            <a:r>
              <a:rPr lang="hu-HU" dirty="0" smtClean="0"/>
              <a:t>A mobilrobot rendszerek további felosztása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Kötött pályán mozgó mobilrobot rendszerek</a:t>
            </a:r>
          </a:p>
          <a:p>
            <a:pPr lvl="1"/>
            <a:r>
              <a:rPr lang="hu-HU" dirty="0" smtClean="0"/>
              <a:t>Sínpálya/kötélpálya/indukciós vonal/festékvonal/fénysáv (IR, Lézer)/, …</a:t>
            </a:r>
          </a:p>
          <a:p>
            <a:r>
              <a:rPr lang="hu-HU" dirty="0" smtClean="0"/>
              <a:t>Szabadon mozgó mobilrobot rendszerek</a:t>
            </a:r>
          </a:p>
          <a:p>
            <a:pPr lvl="1"/>
            <a:r>
              <a:rPr lang="hu-HU" dirty="0" smtClean="0"/>
              <a:t>Terület feltérképezése/terület értelmezése (felosztása)/Start-Cél kijelölés/pályatervezés/navigáció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0326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Reeds-Shepp</a:t>
            </a:r>
            <a:r>
              <a:rPr lang="hu-HU" dirty="0" smtClean="0"/>
              <a:t> algoritmusok </a:t>
            </a:r>
            <a:r>
              <a:rPr lang="hu-HU" sz="1400" dirty="0" smtClean="0"/>
              <a:t>(Geometriai </a:t>
            </a:r>
            <a:r>
              <a:rPr lang="hu-HU" sz="1400" dirty="0" err="1" smtClean="0"/>
              <a:t>primitívákon</a:t>
            </a:r>
            <a:r>
              <a:rPr lang="hu-HU" sz="1400" dirty="0" smtClean="0"/>
              <a:t> alapuló)</a:t>
            </a: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146538" y="2072532"/>
            <a:ext cx="118731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altLang="hu-HU" i="1" dirty="0">
                <a:latin typeface="Comic Sans MS" panose="030F0702030302020204" pitchFamily="66" charset="0"/>
              </a:rPr>
              <a:t>Geometriai </a:t>
            </a:r>
            <a:r>
              <a:rPr lang="hu-HU" altLang="hu-HU" i="1" dirty="0" err="1">
                <a:latin typeface="Comic Sans MS" panose="030F0702030302020204" pitchFamily="66" charset="0"/>
              </a:rPr>
              <a:t>primitívákon</a:t>
            </a:r>
            <a:r>
              <a:rPr lang="hu-HU" altLang="hu-HU" i="1" dirty="0">
                <a:latin typeface="Comic Sans MS" panose="030F0702030302020204" pitchFamily="66" charset="0"/>
              </a:rPr>
              <a:t> </a:t>
            </a:r>
            <a:r>
              <a:rPr lang="hu-HU" altLang="hu-HU" dirty="0">
                <a:latin typeface="Comic Sans MS" panose="030F0702030302020204" pitchFamily="66" charset="0"/>
              </a:rPr>
              <a:t>alapuló pályatervező algoritmusok. Ebben a bekezdésben a geometriai </a:t>
            </a:r>
            <a:r>
              <a:rPr lang="hu-HU" altLang="hu-HU" dirty="0" err="1">
                <a:latin typeface="Comic Sans MS" panose="030F0702030302020204" pitchFamily="66" charset="0"/>
              </a:rPr>
              <a:t>primitívák</a:t>
            </a:r>
            <a:r>
              <a:rPr lang="hu-HU" altLang="hu-HU" dirty="0">
                <a:latin typeface="Comic Sans MS" panose="030F0702030302020204" pitchFamily="66" charset="0"/>
              </a:rPr>
              <a:t> alatt </a:t>
            </a:r>
            <a:r>
              <a:rPr lang="hu-HU" altLang="hu-HU" i="1" dirty="0">
                <a:latin typeface="Comic Sans MS" panose="030F0702030302020204" pitchFamily="66" charset="0"/>
              </a:rPr>
              <a:t>szakaszok</a:t>
            </a:r>
            <a:r>
              <a:rPr lang="hu-HU" altLang="hu-HU" dirty="0">
                <a:latin typeface="Comic Sans MS" panose="030F0702030302020204" pitchFamily="66" charset="0"/>
              </a:rPr>
              <a:t> (S), </a:t>
            </a:r>
            <a:r>
              <a:rPr lang="hu-HU" altLang="hu-HU" i="1" dirty="0">
                <a:latin typeface="Comic Sans MS" panose="030F0702030302020204" pitchFamily="66" charset="0"/>
              </a:rPr>
              <a:t>ívek</a:t>
            </a:r>
            <a:r>
              <a:rPr lang="hu-HU" altLang="hu-HU" dirty="0">
                <a:latin typeface="Comic Sans MS" panose="030F0702030302020204" pitchFamily="66" charset="0"/>
              </a:rPr>
              <a:t> (C) és </a:t>
            </a:r>
            <a:r>
              <a:rPr lang="hu-HU" altLang="hu-HU" i="1" dirty="0">
                <a:latin typeface="Comic Sans MS" panose="030F0702030302020204" pitchFamily="66" charset="0"/>
              </a:rPr>
              <a:t>megfordulást</a:t>
            </a:r>
            <a:r>
              <a:rPr lang="hu-HU" altLang="hu-HU" dirty="0">
                <a:latin typeface="Comic Sans MS" panose="030F0702030302020204" pitchFamily="66" charset="0"/>
              </a:rPr>
              <a:t> jelentő szimbólumok (|) értendők. A megfordulás alatt irányváltoztatás értendő, az előre </a:t>
            </a:r>
            <a:r>
              <a:rPr lang="hu-HU" altLang="hu-HU" dirty="0">
                <a:latin typeface="Comic Sans MS" panose="030F0702030302020204" pitchFamily="66" charset="0"/>
                <a:sym typeface="Symbol" panose="05050102010706020507" pitchFamily="18" charset="2"/>
              </a:rPr>
              <a:t> </a:t>
            </a:r>
            <a:r>
              <a:rPr lang="hu-HU" altLang="hu-HU" dirty="0">
                <a:latin typeface="Comic Sans MS" panose="030F0702030302020204" pitchFamily="66" charset="0"/>
              </a:rPr>
              <a:t>hátra, illetve hátra </a:t>
            </a:r>
            <a:r>
              <a:rPr lang="hu-HU" altLang="hu-HU" dirty="0">
                <a:latin typeface="Comic Sans MS" panose="030F0702030302020204" pitchFamily="66" charset="0"/>
                <a:sym typeface="Symbol" panose="05050102010706020507" pitchFamily="18" charset="2"/>
              </a:rPr>
              <a:t> </a:t>
            </a:r>
            <a:r>
              <a:rPr lang="hu-HU" altLang="hu-HU" dirty="0">
                <a:latin typeface="Comic Sans MS" panose="030F0702030302020204" pitchFamily="66" charset="0"/>
              </a:rPr>
              <a:t>előre között. Az ilyen típusú pályatervező algoritmusok általában feltételeznek egy bizonyos mobilrobot-kinematikát (általában kerekes járművekről van szó, de még ezen belül is az egyes algoritmusok </a:t>
            </a:r>
            <a:r>
              <a:rPr lang="hu-HU" altLang="hu-HU" dirty="0" err="1">
                <a:latin typeface="Comic Sans MS" panose="030F0702030302020204" pitchFamily="66" charset="0"/>
              </a:rPr>
              <a:t>pontosításra</a:t>
            </a:r>
            <a:r>
              <a:rPr lang="hu-HU" altLang="hu-HU" dirty="0">
                <a:latin typeface="Comic Sans MS" panose="030F0702030302020204" pitchFamily="66" charset="0"/>
              </a:rPr>
              <a:t> szorulnak). Az egyik legismertebb kifejlesztői és képviselői az ilyen típusú algoritmusoknak, </a:t>
            </a:r>
            <a:r>
              <a:rPr lang="hu-HU" altLang="hu-HU" i="1" dirty="0" err="1">
                <a:solidFill>
                  <a:schemeClr val="tx2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Reeds</a:t>
            </a:r>
            <a:r>
              <a:rPr lang="hu-HU" altLang="hu-HU" dirty="0">
                <a:solidFill>
                  <a:schemeClr val="tx2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és </a:t>
            </a:r>
            <a:r>
              <a:rPr lang="hu-HU" altLang="hu-HU" i="1" dirty="0" err="1">
                <a:solidFill>
                  <a:schemeClr val="tx2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Shepp</a:t>
            </a:r>
            <a:r>
              <a:rPr lang="hu-HU" altLang="hu-HU" dirty="0">
                <a:solidFill>
                  <a:schemeClr val="tx2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.</a:t>
            </a:r>
            <a:r>
              <a:rPr lang="hu-HU" altLang="hu-HU" dirty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</a:p>
        </p:txBody>
      </p:sp>
      <p:graphicFrame>
        <p:nvGraphicFramePr>
          <p:cNvPr id="6" name="Group 331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500031418"/>
              </p:ext>
            </p:extLst>
          </p:nvPr>
        </p:nvGraphicFramePr>
        <p:xfrm>
          <a:off x="4941033" y="3826860"/>
          <a:ext cx="7078663" cy="2775923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741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variációk</a:t>
                      </a:r>
                      <a:endParaRPr kumimoji="0" lang="hu-HU" altLang="hu-H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kumimoji="0" lang="hu-HU" altLang="hu-H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1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</a:t>
                      </a:r>
                      <a:r>
                        <a:rPr kumimoji="0" lang="hu-HU" altLang="hu-H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|C</a:t>
                      </a:r>
                      <a:r>
                        <a:rPr kumimoji="0" lang="hu-HU" altLang="hu-HU" sz="1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|C</a:t>
                      </a:r>
                      <a:r>
                        <a:rPr kumimoji="0" lang="hu-HU" altLang="hu-HU" sz="10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</a:t>
                      </a:r>
                      <a:r>
                        <a:rPr kumimoji="0" lang="hu-HU" altLang="hu-H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 </a:t>
                      </a:r>
                      <a:endParaRPr kumimoji="0" lang="hu-HU" altLang="hu-HU" sz="1000" b="0" i="0" u="none" strike="noStrike" cap="none" normalizeH="0" baseline="-30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MMI12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kumimoji="0" lang="hu-HU" altLang="hu-H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1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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|C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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 </a:t>
                      </a:r>
                      <a:endParaRPr kumimoji="0" lang="hu-HU" altLang="hu-HU" sz="1000" b="0" i="0" u="none" strike="noStrike" cap="none" normalizeH="0" baseline="-3000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MMI12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kumimoji="0" lang="hu-HU" altLang="hu-H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41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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|C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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 </a:t>
                      </a:r>
                      <a:endParaRPr kumimoji="0" lang="hu-HU" altLang="hu-HU" sz="1000" b="0" i="0" u="none" strike="noStrike" cap="none" normalizeH="0" baseline="-3000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MMI12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kumimoji="0" lang="hu-HU" altLang="hu-H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161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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S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d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|C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kumimoji="0" lang="hu-HU" altLang="hu-H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41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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 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|C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kumimoji="0" lang="hu-HU" altLang="hu-H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41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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 |C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|C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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 </a:t>
                      </a:r>
                      <a:endParaRPr kumimoji="0" lang="hu-HU" altLang="hu-HU" sz="1000" b="0" i="0" u="none" strike="noStrike" cap="none" normalizeH="0" baseline="-3000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MMI12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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kumimoji="0" lang="hu-HU" altLang="hu-H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41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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 |C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/2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S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d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 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/2 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|C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kumimoji="0" lang="hu-HU" altLang="hu-H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41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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 |C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/2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S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d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 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kumimoji="0" lang="hu-HU" altLang="hu-H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41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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 S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d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 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</a:rPr>
                        <a:t>/2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| C</a:t>
                      </a:r>
                      <a:r>
                        <a:rPr kumimoji="0" lang="hu-HU" altLang="hu-HU" sz="1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MMI12"/>
                          <a:sym typeface="Symbol" panose="05050102010706020507" pitchFamily="18" charset="2"/>
                        </a:rPr>
                        <a:t>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kumimoji="0" lang="hu-HU" altLang="hu-H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0" lang="hu-HU" altLang="hu-HU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/2]</a:t>
                      </a:r>
                      <a:endParaRPr kumimoji="0" lang="hu-HU" altLang="hu-HU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altLang="hu-H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(0,</a:t>
                      </a:r>
                      <a:r>
                        <a:rPr kumimoji="0" lang="hu-HU" altLang="hu-H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</a:t>
                      </a:r>
                      <a:r>
                        <a:rPr kumimoji="0" lang="hu-HU" altLang="hu-H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0" lang="hu-HU" altLang="hu-HU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églalap 6"/>
          <p:cNvSpPr/>
          <p:nvPr/>
        </p:nvSpPr>
        <p:spPr>
          <a:xfrm>
            <a:off x="146538" y="4713522"/>
            <a:ext cx="43375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altLang="hu-HU" i="1" dirty="0" err="1">
                <a:latin typeface="Comic Sans MS" panose="030F0702030302020204" pitchFamily="66" charset="0"/>
              </a:rPr>
              <a:t>Reeds</a:t>
            </a:r>
            <a:r>
              <a:rPr lang="hu-HU" altLang="hu-HU" dirty="0">
                <a:latin typeface="Comic Sans MS" panose="030F0702030302020204" pitchFamily="66" charset="0"/>
              </a:rPr>
              <a:t> és </a:t>
            </a:r>
            <a:r>
              <a:rPr lang="hu-HU" altLang="hu-HU" i="1" dirty="0" err="1">
                <a:latin typeface="Comic Sans MS" panose="030F0702030302020204" pitchFamily="66" charset="0"/>
              </a:rPr>
              <a:t>Shepp</a:t>
            </a:r>
            <a:r>
              <a:rPr lang="hu-HU" altLang="hu-HU" dirty="0">
                <a:latin typeface="Comic Sans MS" panose="030F0702030302020204" pitchFamily="66" charset="0"/>
              </a:rPr>
              <a:t> megállapította, hogy ha figyelembe </a:t>
            </a:r>
            <a:r>
              <a:rPr lang="hu-HU" altLang="hu-HU" dirty="0" err="1">
                <a:latin typeface="Comic Sans MS" panose="030F0702030302020204" pitchFamily="66" charset="0"/>
              </a:rPr>
              <a:t>veszzük</a:t>
            </a:r>
            <a:r>
              <a:rPr lang="hu-HU" altLang="hu-HU" dirty="0">
                <a:latin typeface="Comic Sans MS" panose="030F0702030302020204" pitchFamily="66" charset="0"/>
              </a:rPr>
              <a:t> a geometriai- és mozgás-</a:t>
            </a:r>
            <a:r>
              <a:rPr lang="hu-HU" altLang="hu-HU" dirty="0" err="1">
                <a:latin typeface="Comic Sans MS" panose="030F0702030302020204" pitchFamily="66" charset="0"/>
              </a:rPr>
              <a:t>primitívákat</a:t>
            </a:r>
            <a:r>
              <a:rPr lang="hu-HU" altLang="hu-HU" dirty="0">
                <a:latin typeface="Comic Sans MS" panose="030F0702030302020204" pitchFamily="66" charset="0"/>
              </a:rPr>
              <a:t> is, akkor </a:t>
            </a:r>
            <a:r>
              <a:rPr lang="hu-HU" altLang="hu-HU" i="1" dirty="0">
                <a:latin typeface="Comic Sans MS" panose="030F0702030302020204" pitchFamily="66" charset="0"/>
              </a:rPr>
              <a:t>48</a:t>
            </a:r>
            <a:r>
              <a:rPr lang="hu-HU" altLang="hu-HU" dirty="0">
                <a:latin typeface="Comic Sans MS" panose="030F0702030302020204" pitchFamily="66" charset="0"/>
              </a:rPr>
              <a:t> különböző variációval bármilyen pályát le tudunk írni.</a:t>
            </a:r>
            <a:r>
              <a:rPr lang="hu-HU" alt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171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Globális pályatervező eljárások</a:t>
            </a: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59961" y="2133904"/>
            <a:ext cx="120870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A globális pályatervező eljárásoknál az útvonal általában ismert környezetben (ahol ismert a munkaterület térképe: topológiai/metrikus) kerül meghatározásra. Az ilyen eljárások számítási igénye jóval nagyobb, mint a lokális eljárásoké. Az eljárások a számítás szempontjából két fázisra oszthatók, egy „</a:t>
            </a:r>
            <a:r>
              <a:rPr lang="hu-HU" altLang="hu-HU" sz="1400" i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off</a:t>
            </a:r>
            <a:r>
              <a:rPr lang="hu-HU" altLang="hu-HU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-line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” (ami az előkészítő fázis, kiragadja a megfelelő adatokat az előre megadott munkaterület-térképből. Némely esetben tanuló „</a:t>
            </a:r>
            <a:r>
              <a:rPr lang="hu-HU" altLang="hu-HU" sz="1400" i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learning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” fázisnak is emlegetik.) és egy „</a:t>
            </a:r>
            <a:r>
              <a:rPr lang="hu-HU" altLang="hu-HU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on-line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” (némely esetben „</a:t>
            </a:r>
            <a:r>
              <a:rPr lang="hu-HU" altLang="hu-HU" sz="1400" i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query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” vagy „</a:t>
            </a:r>
            <a:r>
              <a:rPr lang="hu-HU" altLang="hu-HU" sz="1400" i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real-time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”), végrehajtó fázis, ami általában valamilyen gyors algoritmus az optimális (közel optimális) útvonal kiválasztására. Amennyiben kategorizálni szeretnénk a globális pályatervező eljárásokat, akkor három nagyobb kategóriát lehetne felállítani: az elsőbe sorolhatók a </a:t>
            </a:r>
            <a:r>
              <a:rPr lang="hu-HU" altLang="hu-HU" sz="1400" b="1" i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Reeds-Shepp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féle, kibővített paraméterekkel dolgozó pályatervező eljárások, a másodikba a </a:t>
            </a:r>
            <a:r>
              <a:rPr lang="hu-HU" altLang="hu-HU" sz="1400" b="1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hullámterjedéses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módszeren alapuló pályatervező eljárások, míg a harmadikba a </a:t>
            </a:r>
            <a:r>
              <a:rPr lang="hu-HU" altLang="hu-HU" sz="1400" b="1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véletlenszerű</a:t>
            </a:r>
            <a:r>
              <a:rPr lang="hu-HU" altLang="hu-HU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(P-PPL)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pályatervező eljárások.  </a:t>
            </a:r>
            <a:endParaRPr lang="hu-HU" altLang="hu-HU" sz="1400" dirty="0">
              <a:latin typeface="Comic Sans MS" panose="030F0702030302020204" pitchFamily="66" charset="0"/>
            </a:endParaRPr>
          </a:p>
          <a:p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Az </a:t>
            </a:r>
            <a:r>
              <a:rPr lang="hu-HU" altLang="hu-HU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első kategória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abban tér el a klasszikus </a:t>
            </a:r>
            <a:r>
              <a:rPr lang="hu-HU" altLang="hu-HU" sz="14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Reeds-Shepp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metódustól, hogy ebben az esetben az algoritmusnak figyelembe kell vennie a munkaterületen lévő akadályokat. A metódusok általában valamilyen munkaterületi felosztással kezdődnek, ahol először, a bejárhatóság szempontjából, megállapításra kerülnek az akadályok és a szabad területek. Az akadályok általában valamilyen konvex </a:t>
            </a:r>
            <a:r>
              <a:rPr lang="hu-HU" altLang="hu-HU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poligon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formájában vannak képviselve a munkaterületen. Ezek után az „</a:t>
            </a:r>
            <a:r>
              <a:rPr lang="hu-HU" altLang="hu-HU" sz="14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off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-line” fázisban egy </a:t>
            </a:r>
            <a:r>
              <a:rPr lang="hu-HU" altLang="hu-HU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gráf-rendszer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kerül megvalósításra, -az előző munkaterület-térkép alapján-, amely magába foglalja a szabad területeket (lehetséges útvonalakat) függetlenül a kiindulási- és cél-koordinátáktól. Itt a gráf-rendszer élei és csomópontjai követik a </a:t>
            </a:r>
            <a:r>
              <a:rPr lang="hu-HU" altLang="hu-HU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konfigurált akadályok 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határvonalait, illetve sarokpontjait, vagyis a végleges út szempontjából az útvonal falkövetéses, majd a végén célkövetéses lesz. Ebben a fázisban valójában még nincs is megállapítva kiindulási-, ill. cél-koordináta. A második fázis, a megvalósítási „</a:t>
            </a:r>
            <a:r>
              <a:rPr lang="hu-HU" altLang="hu-HU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Real-</a:t>
            </a:r>
            <a:r>
              <a:rPr lang="hu-HU" altLang="hu-HU" sz="1400" i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time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” fázis, ahol az előző fázisban felépített adat-struktúrák alapján, általában három lépésben, megtervezésre kerül a végrehajtási útvonal. Az </a:t>
            </a:r>
            <a:r>
              <a:rPr lang="hu-HU" altLang="hu-HU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első lépésben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a kiindulási- és cél-koordináták kerülnek meghatározásra. Ebben a lépésben, a munkaterületnek megfelelően, több lehetséges útvonal is kialakulhat a koordináták között. A </a:t>
            </a:r>
            <a:r>
              <a:rPr lang="hu-HU" altLang="hu-HU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második lépés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általában valamilyen gráf-keresési módszer (pl.: A* algoritmus), amely megkeresi a két koordináta között lévő „legrövidebb” (vagy legkisebb számítási költséggel járó) utat. A </a:t>
            </a:r>
            <a:r>
              <a:rPr lang="hu-HU" altLang="hu-HU" sz="14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harmadik lépés,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pedig a kiválasztott útvonalra megtervezi a bejárandó, végleges végrehajtási útvonalat, ahol az algoritmusok nagy része az ívekből-szakaszokból összetevődő </a:t>
            </a:r>
            <a:r>
              <a:rPr lang="hu-HU" altLang="hu-HU" sz="1400" i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Reeds-Shepp</a:t>
            </a:r>
            <a:r>
              <a:rPr lang="hu-HU" altLang="hu-HU" sz="1400" dirty="0">
                <a:latin typeface="Comic Sans MS" panose="030F0702030302020204" pitchFamily="66" charset="0"/>
                <a:cs typeface="Times New Roman" panose="02020603050405020304" pitchFamily="18" charset="0"/>
              </a:rPr>
              <a:t> metódust használja. </a:t>
            </a:r>
            <a:endParaRPr lang="hu-HU" altLang="hu-HU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48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16568" y="281353"/>
            <a:ext cx="10571998" cy="826477"/>
          </a:xfrm>
        </p:spPr>
        <p:txBody>
          <a:bodyPr/>
          <a:lstStyle/>
          <a:p>
            <a:r>
              <a:rPr lang="hu-HU" dirty="0" smtClean="0"/>
              <a:t>Hullámterjedéses módszerek1</a:t>
            </a:r>
            <a:endParaRPr lang="hu-HU" dirty="0"/>
          </a:p>
        </p:txBody>
      </p:sp>
      <p:pic>
        <p:nvPicPr>
          <p:cNvPr id="4" name="Picture 6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85517" y="2428753"/>
            <a:ext cx="3692525" cy="3711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églalap 4"/>
          <p:cNvSpPr/>
          <p:nvPr/>
        </p:nvSpPr>
        <p:spPr>
          <a:xfrm>
            <a:off x="463061" y="259571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altLang="hu-HU" dirty="0">
                <a:latin typeface="Comic Sans MS" panose="030F0702030302020204" pitchFamily="66" charset="0"/>
              </a:rPr>
              <a:t>A </a:t>
            </a:r>
            <a:r>
              <a:rPr lang="hu-HU" altLang="hu-HU" i="1" dirty="0">
                <a:latin typeface="Comic Sans MS" panose="030F0702030302020204" pitchFamily="66" charset="0"/>
              </a:rPr>
              <a:t>hullámterjedéses</a:t>
            </a:r>
            <a:r>
              <a:rPr lang="hu-HU" altLang="hu-HU" dirty="0">
                <a:latin typeface="Comic Sans MS" panose="030F0702030302020204" pitchFamily="66" charset="0"/>
              </a:rPr>
              <a:t> módszerek szintén a munkaterület felosztásával kezdődnek. Alap kivitelben, itt a munkaterület négyzethálósan van felosztva, így az akadályok is négyszögekkel vannak képviselve a munkaterületen. A továbbiakban a négyzetek számozva vannak, kiindulva (legkisebb számozás) az indulási koordinátától (</a:t>
            </a:r>
            <a:r>
              <a:rPr lang="hu-HU" altLang="hu-HU" i="1" dirty="0">
                <a:latin typeface="Comic Sans MS" panose="030F0702030302020204" pitchFamily="66" charset="0"/>
              </a:rPr>
              <a:t>S</a:t>
            </a:r>
            <a:r>
              <a:rPr lang="hu-HU" altLang="hu-HU" dirty="0">
                <a:latin typeface="Comic Sans MS" panose="030F0702030302020204" pitchFamily="66" charset="0"/>
              </a:rPr>
              <a:t>), -körbe, mint ahogy a hullám terjed-, egészen a cél-koordinátáig (C). Az útvonal (keresés) a számozások alapján alakul ki (a cél felé tartva, mindig az eggyel nagyobb számozású négyzet a következő). </a:t>
            </a:r>
          </a:p>
        </p:txBody>
      </p:sp>
    </p:spTree>
    <p:extLst>
      <p:ext uri="{BB962C8B-B14F-4D97-AF65-F5344CB8AC3E}">
        <p14:creationId xmlns:p14="http://schemas.microsoft.com/office/powerpoint/2010/main" val="1425425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16568" y="281353"/>
            <a:ext cx="10571998" cy="826477"/>
          </a:xfrm>
        </p:spPr>
        <p:txBody>
          <a:bodyPr/>
          <a:lstStyle/>
          <a:p>
            <a:r>
              <a:rPr lang="hu-HU" dirty="0" smtClean="0"/>
              <a:t>Hullámterjedéses módszerek 2</a:t>
            </a:r>
            <a:endParaRPr lang="hu-HU" dirty="0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18415" y="2595716"/>
            <a:ext cx="3009900" cy="1914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églalap 6"/>
          <p:cNvSpPr/>
          <p:nvPr/>
        </p:nvSpPr>
        <p:spPr>
          <a:xfrm>
            <a:off x="616568" y="273510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hu-HU" altLang="hu-HU" dirty="0">
                <a:latin typeface="Comic Sans MS" panose="030F0702030302020204" pitchFamily="66" charset="0"/>
              </a:rPr>
              <a:t>A hatvanas évek végén (1968/69) a négyzetrács-szerkezetű területfelosztást, </a:t>
            </a:r>
            <a:r>
              <a:rPr lang="hu-HU" altLang="hu-HU" i="1" dirty="0">
                <a:solidFill>
                  <a:schemeClr val="tx2"/>
                </a:solidFill>
                <a:latin typeface="Comic Sans MS" panose="030F0702030302020204" pitchFamily="66" charset="0"/>
              </a:rPr>
              <a:t>vízszintes és függőleges vonalak hálója</a:t>
            </a:r>
            <a:r>
              <a:rPr lang="hu-HU" altLang="hu-HU" dirty="0">
                <a:latin typeface="Comic Sans MS" panose="030F0702030302020204" pitchFamily="66" charset="0"/>
              </a:rPr>
              <a:t> váltotta fel. Ezekben az esetekben a kiindulás és cél koordinátákat jelölő vonalak voltak a „</a:t>
            </a:r>
            <a:r>
              <a:rPr lang="hu-HU" altLang="hu-HU" i="1" dirty="0">
                <a:latin typeface="Comic Sans MS" panose="030F0702030302020204" pitchFamily="66" charset="0"/>
              </a:rPr>
              <a:t>0</a:t>
            </a:r>
            <a:r>
              <a:rPr lang="hu-HU" altLang="hu-HU" dirty="0">
                <a:latin typeface="Comic Sans MS" panose="030F0702030302020204" pitchFamily="66" charset="0"/>
              </a:rPr>
              <a:t>” számmal jelölve, majd távolodva tőlük emelkedtek a számok is. Itt is külön hullámot indítottak a kiindulási és cél koordinátákból, majd a számozás és vonalak metszéspontjai alapján került megállapításra az útvonal.</a:t>
            </a:r>
          </a:p>
        </p:txBody>
      </p:sp>
    </p:spTree>
    <p:extLst>
      <p:ext uri="{BB962C8B-B14F-4D97-AF65-F5344CB8AC3E}">
        <p14:creationId xmlns:p14="http://schemas.microsoft.com/office/powerpoint/2010/main" val="843886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Véletlenszerű pályatervező algoritmusok</a:t>
            </a:r>
            <a:endParaRPr lang="hu-HU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77908" y="2029804"/>
            <a:ext cx="4124568" cy="3063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églalap 4"/>
          <p:cNvSpPr/>
          <p:nvPr/>
        </p:nvSpPr>
        <p:spPr>
          <a:xfrm>
            <a:off x="169984" y="2029804"/>
            <a:ext cx="7532078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hu-HU" altLang="hu-HU" sz="1300" dirty="0">
                <a:latin typeface="Comic Sans MS" panose="030F0702030302020204" pitchFamily="66" charset="0"/>
              </a:rPr>
              <a:t>A </a:t>
            </a:r>
            <a:r>
              <a:rPr lang="hu-HU" altLang="hu-HU" sz="1300" i="1" dirty="0">
                <a:latin typeface="Comic Sans MS" panose="030F0702030302020204" pitchFamily="66" charset="0"/>
              </a:rPr>
              <a:t>véletlenszerű</a:t>
            </a:r>
            <a:r>
              <a:rPr lang="hu-HU" altLang="hu-HU" sz="1300" dirty="0">
                <a:latin typeface="Comic Sans MS" panose="030F0702030302020204" pitchFamily="66" charset="0"/>
              </a:rPr>
              <a:t> pályatervező algoritmusok hasonlítanak az első kategóriába sorolt, globális </a:t>
            </a:r>
            <a:r>
              <a:rPr lang="hu-HU" altLang="hu-HU" sz="1300" i="1" dirty="0" err="1">
                <a:latin typeface="Comic Sans MS" panose="030F0702030302020204" pitchFamily="66" charset="0"/>
              </a:rPr>
              <a:t>Reeds-Shepp</a:t>
            </a:r>
            <a:r>
              <a:rPr lang="hu-HU" altLang="hu-HU" sz="1300" dirty="0">
                <a:latin typeface="Comic Sans MS" panose="030F0702030302020204" pitchFamily="66" charset="0"/>
              </a:rPr>
              <a:t> metódushoz. Az előzőekben említettekkel összehasonlítva, talán ez a legáltalánosabb, de mindenesetre a legújabb metódus. Itt mindenképpen meg kell említeni </a:t>
            </a:r>
            <a:r>
              <a:rPr lang="hu-HU" altLang="hu-HU" sz="1300" i="1" dirty="0" err="1">
                <a:latin typeface="Comic Sans MS" panose="030F0702030302020204" pitchFamily="66" charset="0"/>
              </a:rPr>
              <a:t>Lydia</a:t>
            </a:r>
            <a:r>
              <a:rPr lang="hu-HU" altLang="hu-HU" sz="1300" i="1" dirty="0">
                <a:latin typeface="Comic Sans MS" panose="030F0702030302020204" pitchFamily="66" charset="0"/>
              </a:rPr>
              <a:t> </a:t>
            </a:r>
            <a:r>
              <a:rPr lang="hu-HU" altLang="hu-HU" sz="1300" i="1" dirty="0" err="1">
                <a:latin typeface="Comic Sans MS" panose="030F0702030302020204" pitchFamily="66" charset="0"/>
              </a:rPr>
              <a:t>Kavraki</a:t>
            </a:r>
            <a:r>
              <a:rPr lang="hu-HU" altLang="hu-HU" sz="1300" dirty="0">
                <a:latin typeface="Comic Sans MS" panose="030F0702030302020204" pitchFamily="66" charset="0"/>
              </a:rPr>
              <a:t> és </a:t>
            </a:r>
            <a:r>
              <a:rPr lang="hu-HU" altLang="hu-HU" sz="1300" i="1" dirty="0">
                <a:latin typeface="Comic Sans MS" panose="030F0702030302020204" pitchFamily="66" charset="0"/>
              </a:rPr>
              <a:t>J-C. </a:t>
            </a:r>
            <a:r>
              <a:rPr lang="hu-HU" altLang="hu-HU" sz="1300" i="1" dirty="0" err="1">
                <a:latin typeface="Comic Sans MS" panose="030F0702030302020204" pitchFamily="66" charset="0"/>
              </a:rPr>
              <a:t>Latombe</a:t>
            </a:r>
            <a:r>
              <a:rPr lang="hu-HU" altLang="hu-HU" sz="1300" i="1" dirty="0">
                <a:latin typeface="Comic Sans MS" panose="030F0702030302020204" pitchFamily="66" charset="0"/>
              </a:rPr>
              <a:t> </a:t>
            </a:r>
            <a:r>
              <a:rPr lang="hu-HU" altLang="hu-HU" sz="1300" dirty="0">
                <a:latin typeface="Comic Sans MS" panose="030F0702030302020204" pitchFamily="66" charset="0"/>
              </a:rPr>
              <a:t>munkáit, akik talán elsőként dolgozták ki és alkalmazták ezt a módszert.</a:t>
            </a:r>
          </a:p>
          <a:p>
            <a:pPr algn="just"/>
            <a:r>
              <a:rPr lang="hu-HU" altLang="hu-HU" sz="1300" dirty="0">
                <a:latin typeface="Comic Sans MS" panose="030F0702030302020204" pitchFamily="66" charset="0"/>
              </a:rPr>
              <a:t>Ezek az algoritmusok szintén két részre oszthatók, egy számításigényes </a:t>
            </a:r>
            <a:r>
              <a:rPr lang="hu-HU" altLang="hu-HU" sz="1300" i="1" dirty="0">
                <a:solidFill>
                  <a:schemeClr val="tx2"/>
                </a:solidFill>
                <a:latin typeface="Comic Sans MS" panose="030F0702030302020204" pitchFamily="66" charset="0"/>
              </a:rPr>
              <a:t>tanulási</a:t>
            </a:r>
            <a:r>
              <a:rPr lang="hu-HU" altLang="hu-HU" sz="1300" dirty="0">
                <a:latin typeface="Comic Sans MS" panose="030F0702030302020204" pitchFamily="66" charset="0"/>
              </a:rPr>
              <a:t> </a:t>
            </a:r>
            <a:r>
              <a:rPr lang="hu-HU" altLang="hu-HU" sz="1300" i="1" dirty="0">
                <a:latin typeface="Comic Sans MS" panose="030F0702030302020204" pitchFamily="66" charset="0"/>
              </a:rPr>
              <a:t>(</a:t>
            </a:r>
            <a:r>
              <a:rPr lang="hu-HU" altLang="hu-HU" sz="1300" i="1" dirty="0" err="1">
                <a:latin typeface="Comic Sans MS" panose="030F0702030302020204" pitchFamily="66" charset="0"/>
              </a:rPr>
              <a:t>learning</a:t>
            </a:r>
            <a:r>
              <a:rPr lang="hu-HU" altLang="hu-HU" sz="1300" i="1" dirty="0">
                <a:latin typeface="Comic Sans MS" panose="030F0702030302020204" pitchFamily="66" charset="0"/>
              </a:rPr>
              <a:t>)</a:t>
            </a:r>
            <a:r>
              <a:rPr lang="hu-HU" altLang="hu-HU" sz="1300" dirty="0">
                <a:latin typeface="Comic Sans MS" panose="030F0702030302020204" pitchFamily="66" charset="0"/>
              </a:rPr>
              <a:t> és egy gyors </a:t>
            </a:r>
            <a:r>
              <a:rPr lang="hu-HU" altLang="hu-HU" sz="1300" i="1" dirty="0">
                <a:solidFill>
                  <a:schemeClr val="tx2"/>
                </a:solidFill>
                <a:latin typeface="Comic Sans MS" panose="030F0702030302020204" pitchFamily="66" charset="0"/>
              </a:rPr>
              <a:t>végrehajtó</a:t>
            </a:r>
            <a:r>
              <a:rPr lang="hu-HU" altLang="hu-HU" sz="1300" i="1" dirty="0">
                <a:latin typeface="Comic Sans MS" panose="030F0702030302020204" pitchFamily="66" charset="0"/>
              </a:rPr>
              <a:t> (</a:t>
            </a:r>
            <a:r>
              <a:rPr lang="hu-HU" altLang="hu-HU" sz="1300" i="1" dirty="0" err="1">
                <a:latin typeface="Comic Sans MS" panose="030F0702030302020204" pitchFamily="66" charset="0"/>
              </a:rPr>
              <a:t>query</a:t>
            </a:r>
            <a:r>
              <a:rPr lang="hu-HU" altLang="hu-HU" sz="1300" i="1" dirty="0">
                <a:latin typeface="Comic Sans MS" panose="030F0702030302020204" pitchFamily="66" charset="0"/>
              </a:rPr>
              <a:t>)</a:t>
            </a:r>
            <a:r>
              <a:rPr lang="hu-HU" altLang="hu-HU" sz="1300" dirty="0">
                <a:latin typeface="Comic Sans MS" panose="030F0702030302020204" pitchFamily="66" charset="0"/>
              </a:rPr>
              <a:t> fázisra. </a:t>
            </a:r>
          </a:p>
          <a:p>
            <a:pPr algn="just"/>
            <a:r>
              <a:rPr lang="hu-HU" altLang="hu-HU" sz="1300" dirty="0">
                <a:latin typeface="Comic Sans MS" panose="030F0702030302020204" pitchFamily="66" charset="0"/>
              </a:rPr>
              <a:t>A </a:t>
            </a:r>
            <a:r>
              <a:rPr lang="hu-HU" altLang="hu-HU" sz="1300" i="1" dirty="0">
                <a:solidFill>
                  <a:schemeClr val="tx2"/>
                </a:solidFill>
                <a:latin typeface="Comic Sans MS" panose="030F0702030302020204" pitchFamily="66" charset="0"/>
              </a:rPr>
              <a:t>tanulási</a:t>
            </a:r>
            <a:r>
              <a:rPr lang="hu-HU" altLang="hu-HU" sz="1300" dirty="0">
                <a:latin typeface="Comic Sans MS" panose="030F0702030302020204" pitchFamily="66" charset="0"/>
              </a:rPr>
              <a:t> rész a munkaterület felosztásával kezdődik, szabad területekre, illetve akadályokra. A továbbiakban azonban már eltér az </a:t>
            </a:r>
            <a:r>
              <a:rPr lang="hu-HU" altLang="hu-HU" sz="1300" dirty="0" err="1">
                <a:latin typeface="Comic Sans MS" panose="030F0702030302020204" pitchFamily="66" charset="0"/>
              </a:rPr>
              <a:t>előzőektől</a:t>
            </a:r>
            <a:r>
              <a:rPr lang="hu-HU" altLang="hu-HU" sz="1300" dirty="0">
                <a:latin typeface="Comic Sans MS" panose="030F0702030302020204" pitchFamily="66" charset="0"/>
              </a:rPr>
              <a:t>, itt ugyanis a szabad területeken belül, </a:t>
            </a:r>
            <a:r>
              <a:rPr lang="hu-HU" altLang="hu-HU" sz="1300" i="1" u="sng" dirty="0">
                <a:latin typeface="Comic Sans MS" panose="030F0702030302020204" pitchFamily="66" charset="0"/>
              </a:rPr>
              <a:t>véletlenszerűen</a:t>
            </a:r>
            <a:r>
              <a:rPr lang="hu-HU" altLang="hu-HU" sz="1300" dirty="0">
                <a:latin typeface="Comic Sans MS" panose="030F0702030302020204" pitchFamily="66" charset="0"/>
              </a:rPr>
              <a:t>, </a:t>
            </a:r>
            <a:r>
              <a:rPr lang="hu-HU" altLang="hu-HU" sz="1300" i="1" dirty="0">
                <a:latin typeface="Comic Sans MS" panose="030F0702030302020204" pitchFamily="66" charset="0"/>
              </a:rPr>
              <a:t>konfigurációs pontok </a:t>
            </a:r>
            <a:r>
              <a:rPr lang="hu-HU" altLang="hu-HU" sz="1300" dirty="0">
                <a:latin typeface="Comic Sans MS" panose="030F0702030302020204" pitchFamily="66" charset="0"/>
              </a:rPr>
              <a:t>lesznek elhelyezve, majd a szomszédos konfigurációs pontok összekötésre kerülnek. Ezekből a konfigurációs pontokból és az összekötésekből kialakul egy gráf-rendszer (nem irányított). Ennél a metódusnál, általában már a gráf-rendszer elkészítésénél több szempontot is figyelembe lehet venni, mint pl.: csak a szabad területen belül szabad összekötni a konfigurációs pontokat, és már az összekötésnél figyelembe kell venni a robot kinematikai tulajdonságait (kanyarodási képesség). Minél több szempontot veszünk figyelembe a tanulási fázisban, annál gyorsabb lesz a végrehajtási fázisunk. </a:t>
            </a:r>
          </a:p>
          <a:p>
            <a:pPr algn="just"/>
            <a:r>
              <a:rPr lang="hu-HU" altLang="hu-HU" sz="1300" dirty="0">
                <a:latin typeface="Comic Sans MS" panose="030F0702030302020204" pitchFamily="66" charset="0"/>
              </a:rPr>
              <a:t>A </a:t>
            </a:r>
            <a:r>
              <a:rPr lang="hu-HU" altLang="hu-HU" sz="1300" i="1" dirty="0">
                <a:solidFill>
                  <a:schemeClr val="tx2"/>
                </a:solidFill>
                <a:latin typeface="Comic Sans MS" panose="030F0702030302020204" pitchFamily="66" charset="0"/>
              </a:rPr>
              <a:t>végrehajtási</a:t>
            </a:r>
            <a:r>
              <a:rPr lang="hu-HU" altLang="hu-HU" sz="1300" dirty="0">
                <a:latin typeface="Comic Sans MS" panose="030F0702030302020204" pitchFamily="66" charset="0"/>
              </a:rPr>
              <a:t> fázisban a kiindulási és cél koordináták meghatározása után, elindul egy rövid keresés, ami ezeket a koordinátákat „</a:t>
            </a:r>
            <a:r>
              <a:rPr lang="hu-HU" altLang="hu-HU" sz="1300" i="1" dirty="0">
                <a:latin typeface="Comic Sans MS" panose="030F0702030302020204" pitchFamily="66" charset="0"/>
              </a:rPr>
              <a:t>rávetíti</a:t>
            </a:r>
            <a:r>
              <a:rPr lang="hu-HU" altLang="hu-HU" sz="1300" dirty="0">
                <a:latin typeface="Comic Sans MS" panose="030F0702030302020204" pitchFamily="66" charset="0"/>
              </a:rPr>
              <a:t>” a megfelelő (ami általában a legközelebbi) gráf összetevőkre (általában a ponthoz legközelebb eső él). Ezek után egy gráf-keresési algoritmus (A*, </a:t>
            </a:r>
            <a:r>
              <a:rPr lang="hu-HU" altLang="hu-HU" sz="1300" dirty="0" err="1">
                <a:latin typeface="Comic Sans MS" panose="030F0702030302020204" pitchFamily="66" charset="0"/>
              </a:rPr>
              <a:t>Dijsktra</a:t>
            </a:r>
            <a:r>
              <a:rPr lang="hu-HU" altLang="hu-HU" sz="1300" dirty="0">
                <a:latin typeface="Comic Sans MS" panose="030F0702030302020204" pitchFamily="66" charset="0"/>
              </a:rPr>
              <a:t>) megkeresi az összeköttetést a két pont között, majd a végleges útvonal illesztése következik. A megtalált összeköttetés nem minden esetben kell, hogy a legmegfelelőbb útvonal is legyen, ezért ezek a továbbiakban még különböző szempontok alapján még </a:t>
            </a:r>
            <a:r>
              <a:rPr lang="hu-HU" altLang="hu-HU" sz="1300" dirty="0" err="1">
                <a:latin typeface="Comic Sans MS" panose="030F0702030302020204" pitchFamily="66" charset="0"/>
              </a:rPr>
              <a:t>optimalizálhatóak</a:t>
            </a:r>
            <a:r>
              <a:rPr lang="hu-HU" altLang="hu-HU" sz="1300" dirty="0">
                <a:latin typeface="Comic Sans MS" panose="030F0702030302020204" pitchFamily="66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19465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Lágygörbéken </a:t>
            </a:r>
            <a:r>
              <a:rPr lang="hu-HU" smtClean="0"/>
              <a:t>alapuló pályatervezés</a:t>
            </a:r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181706" y="2014011"/>
            <a:ext cx="6096000" cy="47243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u-HU" sz="1400" b="1" dirty="0">
                <a:latin typeface="Comic Sans MS" panose="030F0702030302020204" pitchFamily="66" charset="0"/>
              </a:rPr>
              <a:t>E</a:t>
            </a:r>
            <a:r>
              <a:rPr lang="hu-HU" altLang="hu-HU" sz="1400" b="1" dirty="0">
                <a:latin typeface="Comic Sans MS" panose="030F0702030302020204" pitchFamily="66" charset="0"/>
              </a:rPr>
              <a:t>z a pályatervezés a végrehajtó (</a:t>
            </a:r>
            <a:r>
              <a:rPr lang="hu-HU" altLang="hu-HU" sz="1400" b="1" dirty="0" err="1">
                <a:latin typeface="Comic Sans MS" panose="030F0702030302020204" pitchFamily="66" charset="0"/>
              </a:rPr>
              <a:t>query</a:t>
            </a:r>
            <a:r>
              <a:rPr lang="hu-HU" altLang="hu-HU" sz="1400" b="1" dirty="0">
                <a:latin typeface="Comic Sans MS" panose="030F0702030302020204" pitchFamily="66" charset="0"/>
              </a:rPr>
              <a:t>) részre vonatkozik. </a:t>
            </a:r>
            <a:endParaRPr lang="en-US" altLang="hu-HU" sz="1400" b="1" dirty="0">
              <a:latin typeface="Comic Sans MS" panose="030F0702030302020204" pitchFamily="66" charset="0"/>
            </a:endParaRPr>
          </a:p>
          <a:p>
            <a:pPr>
              <a:spcBef>
                <a:spcPct val="50000"/>
              </a:spcBef>
            </a:pPr>
            <a:r>
              <a:rPr lang="hu-HU" altLang="hu-HU" sz="1400" dirty="0">
                <a:latin typeface="Comic Sans MS" panose="030F0702030302020204" pitchFamily="66" charset="0"/>
              </a:rPr>
              <a:t>Ez a </a:t>
            </a:r>
            <a:r>
              <a:rPr lang="hu-HU" altLang="hu-HU" sz="1400" b="1" i="1" dirty="0">
                <a:latin typeface="Comic Sans MS" panose="030F0702030302020204" pitchFamily="66" charset="0"/>
              </a:rPr>
              <a:t>legújabb</a:t>
            </a:r>
            <a:r>
              <a:rPr lang="hu-HU" altLang="hu-HU" sz="1400" dirty="0">
                <a:latin typeface="Comic Sans MS" panose="030F0702030302020204" pitchFamily="66" charset="0"/>
              </a:rPr>
              <a:t> pályatervező algoritmusok közé tartozik. Általában a közel </a:t>
            </a:r>
            <a:r>
              <a:rPr lang="hu-HU" altLang="hu-HU" sz="1400" b="1" i="1" dirty="0">
                <a:latin typeface="Comic Sans MS" panose="030F0702030302020204" pitchFamily="66" charset="0"/>
              </a:rPr>
              <a:t>idő-optimális</a:t>
            </a:r>
            <a:r>
              <a:rPr lang="hu-HU" altLang="hu-HU" sz="1400" dirty="0">
                <a:latin typeface="Comic Sans MS" panose="030F0702030302020204" pitchFamily="66" charset="0"/>
              </a:rPr>
              <a:t> pályatervezést valamilyen lágygörbe segítségével érik el. A lágygörbék adják a legfolytonosabb utat, kizárják a hirtelen fékezéseket, gyorsulásokat. </a:t>
            </a:r>
          </a:p>
          <a:p>
            <a:pPr>
              <a:spcBef>
                <a:spcPct val="50000"/>
              </a:spcBef>
            </a:pPr>
            <a:r>
              <a:rPr lang="hu-HU" altLang="hu-HU" sz="1400" dirty="0">
                <a:latin typeface="Comic Sans MS" panose="030F0702030302020204" pitchFamily="66" charset="0"/>
              </a:rPr>
              <a:t>Legismertebb görbék a pályatervezéshez: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hu-HU" altLang="hu-HU" sz="1400" i="1" dirty="0">
                <a:solidFill>
                  <a:schemeClr val="tx2"/>
                </a:solidFill>
                <a:latin typeface="Comic Sans MS" panose="030F0702030302020204" pitchFamily="66" charset="0"/>
              </a:rPr>
              <a:t>Lagrange</a:t>
            </a:r>
            <a:r>
              <a:rPr lang="hu-HU" altLang="hu-HU" sz="1400" dirty="0">
                <a:latin typeface="Comic Sans MS" panose="030F0702030302020204" pitchFamily="66" charset="0"/>
              </a:rPr>
              <a:t> interpolációs görbék: A görbe </a:t>
            </a:r>
            <a:r>
              <a:rPr lang="hu-HU" altLang="hu-HU" sz="1400" i="1" dirty="0">
                <a:latin typeface="Comic Sans MS" panose="030F0702030302020204" pitchFamily="66" charset="0"/>
              </a:rPr>
              <a:t>átmegy</a:t>
            </a:r>
            <a:r>
              <a:rPr lang="hu-HU" altLang="hu-HU" sz="1400" dirty="0">
                <a:latin typeface="Comic Sans MS" panose="030F0702030302020204" pitchFamily="66" charset="0"/>
              </a:rPr>
              <a:t> a vezérlőpontokon. Sajnos hajlamos az oszcillációra. Egy vezérlőpont koordinátájának megváltoztatása, sajnos az egész görbére hat </a:t>
            </a:r>
            <a:r>
              <a:rPr lang="hu-HU" altLang="hu-H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hu-HU" altLang="hu-HU" sz="1400" dirty="0">
                <a:latin typeface="Comic Sans MS" panose="030F0702030302020204" pitchFamily="66" charset="0"/>
              </a:rPr>
              <a:t>globálisan megváltozik az egész görbe alakja.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hu-HU" altLang="hu-HU" sz="1400" i="1" dirty="0" err="1">
                <a:solidFill>
                  <a:schemeClr val="tx2"/>
                </a:solidFill>
                <a:latin typeface="Comic Sans MS" panose="030F0702030302020204" pitchFamily="66" charset="0"/>
              </a:rPr>
              <a:t>Bézier</a:t>
            </a:r>
            <a:r>
              <a:rPr lang="hu-HU" altLang="hu-HU" sz="1400" dirty="0">
                <a:latin typeface="Comic Sans MS" panose="030F0702030302020204" pitchFamily="66" charset="0"/>
              </a:rPr>
              <a:t> approximációs görbék: A görbe nem megy át a vezérlőpontokon (csak az elsőn és az utolsón), de a vezérlőpontok konvex burkában marad. 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hu-HU" altLang="hu-HU" sz="1400" i="1" dirty="0">
                <a:solidFill>
                  <a:schemeClr val="tx2"/>
                </a:solidFill>
                <a:latin typeface="Comic Sans MS" panose="030F0702030302020204" pitchFamily="66" charset="0"/>
              </a:rPr>
              <a:t>Összetett</a:t>
            </a:r>
            <a:r>
              <a:rPr lang="hu-HU" altLang="hu-HU" sz="1400" dirty="0">
                <a:latin typeface="Comic Sans MS" panose="030F0702030302020204" pitchFamily="66" charset="0"/>
              </a:rPr>
              <a:t> görbék (több görbeszegmensből építkező görbék) – SPLINE -ok: fontos az illeszkedési pontok folytonossága. A robotirányítás szempontjából legideálisabb a </a:t>
            </a:r>
            <a:r>
              <a:rPr lang="hu-HU" altLang="hu-HU" sz="1400" i="1" dirty="0">
                <a:latin typeface="Comic Sans MS" panose="030F0702030302020204" pitchFamily="66" charset="0"/>
              </a:rPr>
              <a:t>C</a:t>
            </a:r>
            <a:r>
              <a:rPr lang="hu-HU" altLang="hu-HU" sz="1400" i="1" baseline="30000" dirty="0">
                <a:latin typeface="Comic Sans MS" panose="030F0702030302020204" pitchFamily="66" charset="0"/>
              </a:rPr>
              <a:t>3</a:t>
            </a:r>
            <a:r>
              <a:rPr lang="hu-HU" altLang="hu-HU" sz="1400" i="1" dirty="0">
                <a:latin typeface="Comic Sans MS" panose="030F0702030302020204" pitchFamily="66" charset="0"/>
              </a:rPr>
              <a:t> (létezik a harmadik deriváltja) </a:t>
            </a:r>
            <a:r>
              <a:rPr lang="hu-HU" altLang="hu-HU" sz="1400" dirty="0">
                <a:latin typeface="Comic Sans MS" panose="030F0702030302020204" pitchFamily="66" charset="0"/>
              </a:rPr>
              <a:t>folytonosságú, de már a </a:t>
            </a:r>
            <a:r>
              <a:rPr lang="hu-HU" altLang="hu-HU" sz="1400" i="1" dirty="0">
                <a:latin typeface="Comic Sans MS" panose="030F0702030302020204" pitchFamily="66" charset="0"/>
              </a:rPr>
              <a:t>C</a:t>
            </a:r>
            <a:r>
              <a:rPr lang="hu-HU" altLang="hu-HU" sz="1400" i="1" baseline="30000" dirty="0">
                <a:latin typeface="Comic Sans MS" panose="030F0702030302020204" pitchFamily="66" charset="0"/>
              </a:rPr>
              <a:t>2</a:t>
            </a:r>
            <a:r>
              <a:rPr lang="hu-HU" altLang="hu-HU" sz="1400" dirty="0">
                <a:latin typeface="Comic Sans MS" panose="030F0702030302020204" pitchFamily="66" charset="0"/>
              </a:rPr>
              <a:t> folytonosságú is elégséges lehet. Előny: a </a:t>
            </a:r>
            <a:r>
              <a:rPr lang="hu-HU" altLang="hu-HU" sz="1400" i="1" dirty="0">
                <a:latin typeface="Comic Sans MS" panose="030F0702030302020204" pitchFamily="66" charset="0"/>
              </a:rPr>
              <a:t>B-</a:t>
            </a:r>
            <a:r>
              <a:rPr lang="hu-HU" altLang="hu-HU" sz="1400" i="1" dirty="0" err="1">
                <a:latin typeface="Comic Sans MS" panose="030F0702030302020204" pitchFamily="66" charset="0"/>
              </a:rPr>
              <a:t>Spline</a:t>
            </a:r>
            <a:r>
              <a:rPr lang="hu-HU" altLang="hu-HU" sz="1400" i="1" dirty="0">
                <a:latin typeface="Comic Sans MS" panose="030F0702030302020204" pitchFamily="66" charset="0"/>
              </a:rPr>
              <a:t> </a:t>
            </a:r>
            <a:r>
              <a:rPr lang="hu-HU" altLang="hu-HU" sz="1400" dirty="0">
                <a:latin typeface="Comic Sans MS" panose="030F0702030302020204" pitchFamily="66" charset="0"/>
              </a:rPr>
              <a:t>-ok </a:t>
            </a:r>
            <a:r>
              <a:rPr lang="hu-HU" altLang="hu-HU" sz="1400" b="1" i="1" dirty="0">
                <a:latin typeface="Comic Sans MS" panose="030F0702030302020204" pitchFamily="66" charset="0"/>
              </a:rPr>
              <a:t>lokálisan</a:t>
            </a:r>
            <a:r>
              <a:rPr lang="hu-HU" altLang="hu-HU" sz="1400" dirty="0">
                <a:latin typeface="Comic Sans MS" panose="030F0702030302020204" pitchFamily="66" charset="0"/>
              </a:rPr>
              <a:t> </a:t>
            </a:r>
            <a:r>
              <a:rPr lang="hu-HU" altLang="hu-HU" sz="1400" dirty="0" err="1">
                <a:latin typeface="Comic Sans MS" panose="030F0702030302020204" pitchFamily="66" charset="0"/>
              </a:rPr>
              <a:t>vezérelhetőek</a:t>
            </a:r>
            <a:r>
              <a:rPr lang="hu-HU" altLang="hu-HU" sz="1400" dirty="0">
                <a:latin typeface="Comic Sans MS" panose="030F0702030302020204" pitchFamily="66" charset="0"/>
              </a:rPr>
              <a:t> </a:t>
            </a:r>
            <a:r>
              <a:rPr lang="hu-HU" altLang="hu-HU" sz="1400" dirty="0">
                <a:latin typeface="Comic Sans MS" panose="030F0702030302020204" pitchFamily="66" charset="0"/>
                <a:sym typeface="Symbol" panose="05050102010706020507" pitchFamily="18" charset="2"/>
              </a:rPr>
              <a:t> egy vezérlőpont megváltoztatása, csak a közvetlen környezetére hat. </a:t>
            </a:r>
            <a:r>
              <a:rPr lang="hu-HU" altLang="hu-HU" sz="1400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5" name="Picture 9" descr="b-spline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8599" y="2014011"/>
            <a:ext cx="4343399" cy="246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562180"/>
              </p:ext>
            </p:extLst>
          </p:nvPr>
        </p:nvGraphicFramePr>
        <p:xfrm>
          <a:off x="9548446" y="4564258"/>
          <a:ext cx="2401888" cy="2174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gyenlet" r:id="rId4" imgW="1879600" imgH="1701800" progId="Equation.3">
                  <p:embed/>
                </p:oleObj>
              </mc:Choice>
              <mc:Fallback>
                <p:oleObj name="Egyenlet" r:id="rId4" imgW="1879600" imgH="1701800" progId="Equation.3">
                  <p:embed/>
                  <p:pic>
                    <p:nvPicPr>
                      <p:cNvPr id="3482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8446" y="4564258"/>
                        <a:ext cx="2401888" cy="217412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912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9685" y="327266"/>
            <a:ext cx="11217106" cy="970450"/>
          </a:xfrm>
        </p:spPr>
        <p:txBody>
          <a:bodyPr/>
          <a:lstStyle/>
          <a:p>
            <a:r>
              <a:rPr lang="hu-HU" dirty="0" smtClean="0"/>
              <a:t>Szabad területen mozgó mobilrobotok (MR) </a:t>
            </a:r>
            <a:endParaRPr lang="hu-HU" dirty="0"/>
          </a:p>
        </p:txBody>
      </p:sp>
      <p:pic>
        <p:nvPicPr>
          <p:cNvPr id="4" name="MER-marsja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4715" y="2402382"/>
            <a:ext cx="4849812" cy="3636963"/>
          </a:xfrm>
        </p:spPr>
      </p:pic>
      <p:sp>
        <p:nvSpPr>
          <p:cNvPr id="5" name="Szövegdoboz 4"/>
          <p:cNvSpPr txBox="1"/>
          <p:nvPr/>
        </p:nvSpPr>
        <p:spPr>
          <a:xfrm>
            <a:off x="794479" y="2402382"/>
            <a:ext cx="57262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Hardver felépítése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smtClean="0"/>
              <a:t>Test/járószerkezet</a:t>
            </a:r>
            <a:r>
              <a:rPr lang="hu-HU" sz="1200" dirty="0" smtClean="0"/>
              <a:t> (kinematikák-vezérlő paraméterek)</a:t>
            </a:r>
            <a:endParaRPr lang="hu-HU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smtClean="0"/>
              <a:t>Motorok kiválasztása, megbecslése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smtClean="0"/>
              <a:t>Elektronika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dirty="0" smtClean="0"/>
              <a:t>Vezérlő elektronika: </a:t>
            </a:r>
            <a:r>
              <a:rPr lang="hu-HU" sz="1200" dirty="0" err="1" smtClean="0"/>
              <a:t>dump</a:t>
            </a:r>
            <a:r>
              <a:rPr lang="hu-HU" sz="1200" dirty="0" smtClean="0"/>
              <a:t>/1 µP/multi-</a:t>
            </a:r>
            <a:r>
              <a:rPr lang="hu-HU" sz="1200" dirty="0" err="1" smtClean="0"/>
              <a:t>proc</a:t>
            </a:r>
            <a:r>
              <a:rPr lang="hu-HU" sz="1200" dirty="0" smtClean="0"/>
              <a:t>. / </a:t>
            </a:r>
            <a:r>
              <a:rPr lang="hu-HU" sz="1200" dirty="0" err="1" smtClean="0"/>
              <a:t>proc</a:t>
            </a:r>
            <a:r>
              <a:rPr lang="hu-HU" sz="1200" dirty="0" smtClean="0"/>
              <a:t>. elhelyezése (</a:t>
            </a:r>
            <a:r>
              <a:rPr lang="hu-HU" sz="1200" dirty="0" err="1" smtClean="0"/>
              <a:t>on-board</a:t>
            </a:r>
            <a:r>
              <a:rPr lang="hu-HU" sz="1200" dirty="0" smtClean="0"/>
              <a:t>, </a:t>
            </a:r>
            <a:r>
              <a:rPr lang="hu-HU" sz="1200" dirty="0" err="1" smtClean="0"/>
              <a:t>off-board</a:t>
            </a:r>
            <a:r>
              <a:rPr lang="hu-HU" sz="1200" dirty="0" smtClean="0"/>
              <a:t> </a:t>
            </a:r>
            <a:endParaRPr lang="hu-HU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dirty="0" smtClean="0"/>
              <a:t>Tápellátás/motor hajtások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dirty="0" smtClean="0"/>
              <a:t>Kommunikáció </a:t>
            </a:r>
            <a:r>
              <a:rPr lang="hu-HU" sz="1200" dirty="0" smtClean="0"/>
              <a:t>(kötött/RF/</a:t>
            </a:r>
            <a:r>
              <a:rPr lang="hu-HU" sz="1200" dirty="0" err="1" smtClean="0"/>
              <a:t>opt</a:t>
            </a:r>
            <a:r>
              <a:rPr lang="hu-HU" sz="1200" dirty="0" smtClean="0"/>
              <a:t>)</a:t>
            </a:r>
            <a:endParaRPr lang="hu-HU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smtClean="0"/>
              <a:t>Szenzorrendszer </a:t>
            </a:r>
            <a:r>
              <a:rPr lang="hu-HU" sz="1200" dirty="0" smtClean="0"/>
              <a:t>(külön tárgyalva)</a:t>
            </a:r>
            <a:endParaRPr lang="hu-HU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dirty="0" smtClean="0"/>
              <a:t>Belső szenzorok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dirty="0" smtClean="0"/>
              <a:t>Külső szenzorok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4687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Szenzorrendszerek felosztása</a:t>
            </a:r>
            <a:endParaRPr lang="hu-HU" dirty="0"/>
          </a:p>
        </p:txBody>
      </p:sp>
      <p:graphicFrame>
        <p:nvGraphicFramePr>
          <p:cNvPr id="4" name="Object 11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1653020984"/>
              </p:ext>
            </p:extLst>
          </p:nvPr>
        </p:nvGraphicFramePr>
        <p:xfrm>
          <a:off x="1603360" y="2478535"/>
          <a:ext cx="8745620" cy="3935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Kép" r:id="rId3" imgW="6276960" imgH="2476440" progId="Word.Picture.8">
                  <p:embed/>
                </p:oleObj>
              </mc:Choice>
              <mc:Fallback>
                <p:oleObj name="Kép" r:id="rId3" imgW="6276960" imgH="2476440" progId="Word.Picture.8">
                  <p:embed/>
                  <p:pic>
                    <p:nvPicPr>
                      <p:cNvPr id="1127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60" y="2478535"/>
                        <a:ext cx="8745620" cy="39351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881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Legfontosabb érzékelők - </a:t>
            </a:r>
            <a:r>
              <a:rPr lang="hu-HU" dirty="0" err="1" smtClean="0"/>
              <a:t>odométer</a:t>
            </a:r>
            <a:endParaRPr lang="hu-HU" dirty="0"/>
          </a:p>
        </p:txBody>
      </p:sp>
      <p:pic>
        <p:nvPicPr>
          <p:cNvPr id="4" name="Picture 133" descr="OptSens_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6338" y="2128838"/>
            <a:ext cx="4267200" cy="15890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136" descr="OptSens_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6338" y="4429125"/>
            <a:ext cx="4283075" cy="19192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églalap 5"/>
          <p:cNvSpPr/>
          <p:nvPr/>
        </p:nvSpPr>
        <p:spPr>
          <a:xfrm>
            <a:off x="160118" y="2259090"/>
            <a:ext cx="38862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hu-HU" altLang="hu-HU" sz="1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Optikai inkrementális kódadó</a:t>
            </a:r>
            <a:r>
              <a:rPr lang="hu-HU" altLang="hu-HU" sz="1400" dirty="0">
                <a:latin typeface="Times New Roman" panose="02020603050405020304" pitchFamily="18" charset="0"/>
              </a:rPr>
              <a:t>: Az </a:t>
            </a:r>
            <a:r>
              <a:rPr lang="hu-HU" altLang="hu-HU" sz="1400" dirty="0" err="1">
                <a:latin typeface="Times New Roman" panose="02020603050405020304" pitchFamily="18" charset="0"/>
              </a:rPr>
              <a:t>odometria</a:t>
            </a:r>
            <a:r>
              <a:rPr lang="hu-HU" altLang="hu-HU" sz="1400" dirty="0">
                <a:latin typeface="Times New Roman" panose="02020603050405020304" pitchFamily="18" charset="0"/>
              </a:rPr>
              <a:t> széles körben használatos a kerékkel felszerelt mobilrobotokkal kapcsolatos navigációs eljárásoknál, metódusoknál. Egyik legismertebb kivitelezési formája, a keréken (vagy a keréktengelyen) elhelyezett kódtárcsa, egy inkrementális optikai kódadó. A kódtárcsa felbontása, többek között meghatározza a helyzet-meghatározás pontosságát is, de egyben tájékoztatást is ad a mobilrobot sebességéről. Ember-közelibbé téve, azt lehet mondani, hogy a kódtárcsa úgy működik, mintha egy ember becsukott szemekkel lépked egy bizonyos irányba, és számolja lépteit (gyorsaságát és mennyiségét). Vagyis ennek megfelelően egy </a:t>
            </a:r>
            <a:r>
              <a:rPr lang="hu-HU" altLang="hu-HU" sz="1400" i="1" dirty="0">
                <a:latin typeface="Times New Roman" panose="02020603050405020304" pitchFamily="18" charset="0"/>
              </a:rPr>
              <a:t>diszkrét</a:t>
            </a:r>
            <a:r>
              <a:rPr lang="hu-HU" altLang="hu-HU" sz="1400" dirty="0">
                <a:latin typeface="Times New Roman" panose="02020603050405020304" pitchFamily="18" charset="0"/>
              </a:rPr>
              <a:t> mozgást végző mobilrobot abszolút (</a:t>
            </a:r>
            <a:r>
              <a:rPr lang="hu-HU" altLang="hu-HU" sz="1400" i="1" dirty="0">
                <a:latin typeface="Times New Roman" panose="02020603050405020304" pitchFamily="18" charset="0"/>
              </a:rPr>
              <a:t>x</a:t>
            </a:r>
            <a:r>
              <a:rPr lang="hu-HU" altLang="hu-HU" sz="1400" dirty="0">
                <a:latin typeface="Times New Roman" panose="02020603050405020304" pitchFamily="18" charset="0"/>
              </a:rPr>
              <a:t>) pozícióját, -egyenlőre még </a:t>
            </a:r>
            <a:r>
              <a:rPr lang="hu-HU" altLang="hu-HU" sz="1400" i="1" dirty="0">
                <a:latin typeface="Times New Roman" panose="02020603050405020304" pitchFamily="18" charset="0"/>
              </a:rPr>
              <a:t>hibamentes</a:t>
            </a:r>
            <a:r>
              <a:rPr lang="hu-HU" altLang="hu-HU" sz="1400" dirty="0">
                <a:latin typeface="Times New Roman" panose="02020603050405020304" pitchFamily="18" charset="0"/>
              </a:rPr>
              <a:t> környezetet feltételezve-, a következőképpen számolhatjuk: 1.: </a:t>
            </a:r>
            <a:r>
              <a:rPr lang="hu-HU" altLang="hu-HU" sz="1400" b="1" dirty="0">
                <a:latin typeface="Times New Roman" panose="02020603050405020304" pitchFamily="18" charset="0"/>
              </a:rPr>
              <a:t>diszkrét </a:t>
            </a:r>
            <a:r>
              <a:rPr lang="hu-HU" altLang="hu-HU" sz="1400" dirty="0">
                <a:latin typeface="Times New Roman" panose="02020603050405020304" pitchFamily="18" charset="0"/>
              </a:rPr>
              <a:t>környezetben; 2.: </a:t>
            </a:r>
            <a:r>
              <a:rPr lang="hu-HU" altLang="hu-HU" sz="1400" b="1" dirty="0">
                <a:latin typeface="Times New Roman" panose="02020603050405020304" pitchFamily="18" charset="0"/>
              </a:rPr>
              <a:t>analóg</a:t>
            </a:r>
            <a:r>
              <a:rPr lang="hu-HU" altLang="hu-HU" sz="1400" dirty="0">
                <a:latin typeface="Times New Roman" panose="02020603050405020304" pitchFamily="18" charset="0"/>
              </a:rPr>
              <a:t> környezetre;</a:t>
            </a:r>
          </a:p>
        </p:txBody>
      </p:sp>
      <p:graphicFrame>
        <p:nvGraphicFramePr>
          <p:cNvPr id="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486522"/>
              </p:ext>
            </p:extLst>
          </p:nvPr>
        </p:nvGraphicFramePr>
        <p:xfrm>
          <a:off x="4179888" y="2253495"/>
          <a:ext cx="108108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gyenlet" r:id="rId5" imgW="685502" imgH="266584" progId="Equation.3">
                  <p:embed/>
                </p:oleObj>
              </mc:Choice>
              <mc:Fallback>
                <p:oleObj name="Egyenlet" r:id="rId5" imgW="685502" imgH="266584" progId="Equation.3">
                  <p:embed/>
                  <p:pic>
                    <p:nvPicPr>
                      <p:cNvPr id="12311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888" y="2253495"/>
                        <a:ext cx="1081087" cy="42068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620442"/>
              </p:ext>
            </p:extLst>
          </p:nvPr>
        </p:nvGraphicFramePr>
        <p:xfrm>
          <a:off x="5838031" y="2229643"/>
          <a:ext cx="1008063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gyenlet" r:id="rId7" imgW="736600" imgH="508000" progId="Equation.3">
                  <p:embed/>
                </p:oleObj>
              </mc:Choice>
              <mc:Fallback>
                <p:oleObj name="Egyenlet" r:id="rId7" imgW="736600" imgH="508000" progId="Equation.3">
                  <p:embed/>
                  <p:pic>
                    <p:nvPicPr>
                      <p:cNvPr id="12313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31" y="2229643"/>
                        <a:ext cx="1008063" cy="6937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Group 14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004844"/>
              </p:ext>
            </p:extLst>
          </p:nvPr>
        </p:nvGraphicFramePr>
        <p:xfrm>
          <a:off x="4192566" y="3322827"/>
          <a:ext cx="3041275" cy="3438144"/>
        </p:xfrm>
        <a:graphic>
          <a:graphicData uri="http://schemas.openxmlformats.org/drawingml/2006/table">
            <a:tbl>
              <a:tblPr/>
              <a:tblGrid>
                <a:gridCol w="1582321">
                  <a:extLst>
                    <a:ext uri="{9D8B030D-6E8A-4147-A177-3AD203B41FA5}">
                      <a16:colId xmlns:a16="http://schemas.microsoft.com/office/drawing/2014/main" val="283198419"/>
                    </a:ext>
                  </a:extLst>
                </a:gridCol>
                <a:gridCol w="1458954">
                  <a:extLst>
                    <a:ext uri="{9D8B030D-6E8A-4147-A177-3AD203B41FA5}">
                      <a16:colId xmlns:a16="http://schemas.microsoft.com/office/drawing/2014/main" val="3999923770"/>
                    </a:ext>
                  </a:extLst>
                </a:gridCol>
              </a:tblGrid>
              <a:tr h="3438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RENDSZERES hibák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SZTOCHASZTIKUS hibák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58785"/>
                  </a:ext>
                </a:extLst>
              </a:tr>
              <a:tr h="1719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Különböző kerékátmérő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Egyenetlen talaj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031762"/>
                  </a:ext>
                </a:extLst>
              </a:tr>
              <a:tr h="3438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 valós kerékátmérő különbözik a névlegestől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Váratlan akadály a talajon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594870"/>
                  </a:ext>
                </a:extLst>
              </a:tr>
              <a:tr h="1340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 valós tengelytávolság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 különbözik a névlegestől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Kerékcsúszás: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Char char="►"/>
                        <a:tabLst/>
                      </a:pPr>
                      <a:r>
                        <a:rPr kumimoji="0" lang="hu-HU" altLang="hu-H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csúszós padló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Char char="►"/>
                        <a:tabLst/>
                      </a:pPr>
                      <a:r>
                        <a:rPr kumimoji="0" lang="hu-HU" altLang="hu-H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gyorsulás, kanyar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Char char="►"/>
                        <a:tabLst/>
                      </a:pPr>
                      <a:r>
                        <a:rPr kumimoji="0" lang="hu-HU" altLang="hu-H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külső erőbehatás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Char char="►"/>
                        <a:tabLst/>
                      </a:pPr>
                      <a:r>
                        <a:rPr kumimoji="0" lang="hu-HU" altLang="hu-H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kerék és a padló érintkezése nem egyenletes,…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919801"/>
                  </a:ext>
                </a:extLst>
              </a:tr>
              <a:tr h="3438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Rossz kerék-geometria (összefutás/átmérő)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endParaRPr kumimoji="0" lang="hu-HU" altLang="hu-H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656316"/>
                  </a:ext>
                </a:extLst>
              </a:tr>
              <a:tr h="1719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Véges kódtárcsa felbontás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63709"/>
                  </a:ext>
                </a:extLst>
              </a:tr>
              <a:tr h="3438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hu-HU" altLang="hu-H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Véges mintavételezés a kódolóról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0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14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Távolságmérés – IR / Lézer</a:t>
            </a:r>
            <a:endParaRPr lang="hu-HU" dirty="0"/>
          </a:p>
        </p:txBody>
      </p:sp>
      <p:pic>
        <p:nvPicPr>
          <p:cNvPr id="4" name="Picture 39" descr="IR-system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2598" y="1633477"/>
            <a:ext cx="5143500" cy="2298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5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630723"/>
              </p:ext>
            </p:extLst>
          </p:nvPr>
        </p:nvGraphicFramePr>
        <p:xfrm>
          <a:off x="5199183" y="1649780"/>
          <a:ext cx="147320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gyenlet" r:id="rId4" imgW="876240" imgH="393480" progId="Equation.3">
                  <p:embed/>
                </p:oleObj>
              </mc:Choice>
              <mc:Fallback>
                <p:oleObj name="Egyenlet" r:id="rId4" imgW="876240" imgH="393480" progId="Equation.3">
                  <p:embed/>
                  <p:pic>
                    <p:nvPicPr>
                      <p:cNvPr id="23593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183" y="1649780"/>
                        <a:ext cx="1473200" cy="6619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9" descr="to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175" y="4887913"/>
            <a:ext cx="3821113" cy="17081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 descr="fazi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78750" y="4021138"/>
            <a:ext cx="4194175" cy="2703512"/>
          </a:xfrm>
          <a:prstGeom prst="rect">
            <a:avLst/>
          </a:prstGeom>
          <a:noFill/>
          <a:ln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004065"/>
              </p:ext>
            </p:extLst>
          </p:nvPr>
        </p:nvGraphicFramePr>
        <p:xfrm>
          <a:off x="257175" y="4115594"/>
          <a:ext cx="8874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gyenlet" r:id="rId8" imgW="596880" imgH="393480" progId="Equation.3">
                  <p:embed/>
                </p:oleObj>
              </mc:Choice>
              <mc:Fallback>
                <p:oleObj name="Egyenlet" r:id="rId8" imgW="596880" imgH="393480" progId="Equation.3">
                  <p:embed/>
                  <p:pic>
                    <p:nvPicPr>
                      <p:cNvPr id="18740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4115594"/>
                        <a:ext cx="887413" cy="58578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288968"/>
              </p:ext>
            </p:extLst>
          </p:nvPr>
        </p:nvGraphicFramePr>
        <p:xfrm>
          <a:off x="4672013" y="5180930"/>
          <a:ext cx="31067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gyenlet" r:id="rId10" imgW="2781000" imgH="419040" progId="Equation.3">
                  <p:embed/>
                </p:oleObj>
              </mc:Choice>
              <mc:Fallback>
                <p:oleObj name="Egyenlet" r:id="rId10" imgW="2781000" imgH="419040" progId="Equation.3">
                  <p:embed/>
                  <p:pic>
                    <p:nvPicPr>
                      <p:cNvPr id="18739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2013" y="5180930"/>
                        <a:ext cx="3106737" cy="4699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zövegdoboz 10"/>
          <p:cNvSpPr txBox="1"/>
          <p:nvPr/>
        </p:nvSpPr>
        <p:spPr>
          <a:xfrm>
            <a:off x="3500162" y="2351117"/>
            <a:ext cx="33980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hu-HU" b="1" dirty="0" err="1" smtClean="0"/>
              <a:t>Theta</a:t>
            </a:r>
            <a:r>
              <a:rPr lang="hu-HU" dirty="0" smtClean="0"/>
              <a:t> – a mért fáziskülönbség</a:t>
            </a:r>
            <a:endParaRPr lang="hu-HU" dirty="0"/>
          </a:p>
        </p:txBody>
      </p:sp>
      <p:cxnSp>
        <p:nvCxnSpPr>
          <p:cNvPr id="13" name="Egyenes összekötő 12"/>
          <p:cNvCxnSpPr/>
          <p:nvPr/>
        </p:nvCxnSpPr>
        <p:spPr>
          <a:xfrm>
            <a:off x="492369" y="2311767"/>
            <a:ext cx="3882781" cy="1249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/>
          <p:cNvCxnSpPr/>
          <p:nvPr/>
        </p:nvCxnSpPr>
        <p:spPr>
          <a:xfrm>
            <a:off x="4396154" y="3589510"/>
            <a:ext cx="17584" cy="275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/>
          <p:cNvSpPr txBox="1"/>
          <p:nvPr/>
        </p:nvSpPr>
        <p:spPr>
          <a:xfrm>
            <a:off x="257175" y="2782827"/>
            <a:ext cx="5528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hu-HU" b="1" u="sng" dirty="0" smtClean="0"/>
              <a:t>TOF</a:t>
            </a:r>
            <a:endParaRPr lang="hu-HU" u="sng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2788287" y="1915944"/>
            <a:ext cx="17426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hu-HU" b="1" u="sng" dirty="0" err="1" smtClean="0"/>
              <a:t>Phase</a:t>
            </a:r>
            <a:r>
              <a:rPr lang="hu-HU" b="1" u="sng" dirty="0" smtClean="0"/>
              <a:t> Shifting</a:t>
            </a:r>
            <a:endParaRPr lang="hu-HU" u="sng" dirty="0"/>
          </a:p>
        </p:txBody>
      </p:sp>
    </p:spTree>
    <p:extLst>
      <p:ext uri="{BB962C8B-B14F-4D97-AF65-F5344CB8AC3E}">
        <p14:creationId xmlns:p14="http://schemas.microsoft.com/office/powerpoint/2010/main" val="8769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MR pályatervezések alapjai</a:t>
            </a:r>
            <a:br>
              <a:rPr lang="hu-HU" dirty="0" smtClean="0"/>
            </a:br>
            <a:r>
              <a:rPr lang="hu-HU" sz="1200" b="0" dirty="0" smtClean="0"/>
              <a:t>„ Hol vagyok?	Hova megyek?	Hogy jutok el oda?”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10000" y="2926825"/>
            <a:ext cx="10554574" cy="2739457"/>
          </a:xfrm>
        </p:spPr>
        <p:txBody>
          <a:bodyPr/>
          <a:lstStyle/>
          <a:p>
            <a:r>
              <a:rPr lang="hu-HU" dirty="0" smtClean="0"/>
              <a:t>Pozícionálás/ lokalizálás (relatív </a:t>
            </a:r>
            <a:r>
              <a:rPr lang="hu-HU" sz="1200" dirty="0" smtClean="0"/>
              <a:t>(</a:t>
            </a:r>
            <a:r>
              <a:rPr lang="hu-HU" sz="1200" dirty="0" err="1" smtClean="0"/>
              <a:t>odometria</a:t>
            </a:r>
            <a:r>
              <a:rPr lang="hu-HU" sz="1200" dirty="0" smtClean="0"/>
              <a:t>)</a:t>
            </a:r>
            <a:r>
              <a:rPr lang="hu-HU" dirty="0" smtClean="0"/>
              <a:t> vs. abszolút pozícionálás)</a:t>
            </a:r>
          </a:p>
          <a:p>
            <a:pPr lvl="1"/>
            <a:r>
              <a:rPr lang="hu-HU" dirty="0" err="1" smtClean="0"/>
              <a:t>Odometria</a:t>
            </a:r>
            <a:r>
              <a:rPr lang="hu-HU" dirty="0" smtClean="0"/>
              <a:t>/</a:t>
            </a:r>
            <a:r>
              <a:rPr lang="hu-HU" dirty="0" err="1" smtClean="0"/>
              <a:t>Tri-anguláció</a:t>
            </a:r>
            <a:r>
              <a:rPr lang="hu-HU" dirty="0" smtClean="0"/>
              <a:t>/</a:t>
            </a:r>
            <a:r>
              <a:rPr lang="hu-HU" dirty="0" err="1" smtClean="0"/>
              <a:t>Tri-lateráció</a:t>
            </a:r>
            <a:r>
              <a:rPr lang="hu-HU" dirty="0" smtClean="0"/>
              <a:t>/mesterséges vs. természetes markerek/modell </a:t>
            </a:r>
            <a:r>
              <a:rPr lang="hu-HU" dirty="0" err="1" smtClean="0"/>
              <a:t>illesztéses</a:t>
            </a:r>
            <a:r>
              <a:rPr lang="hu-HU" dirty="0" smtClean="0"/>
              <a:t> pozícionálás.</a:t>
            </a:r>
          </a:p>
          <a:p>
            <a:pPr lvl="1"/>
            <a:r>
              <a:rPr lang="hu-HU" dirty="0" smtClean="0"/>
              <a:t>Térképkészítés – szenzortérkép/geometriai térkép/topológiai térkép </a:t>
            </a:r>
            <a:r>
              <a:rPr lang="hu-HU" sz="1200" dirty="0" smtClean="0"/>
              <a:t>(</a:t>
            </a:r>
            <a:r>
              <a:rPr lang="hu-HU" sz="1200" dirty="0" err="1" smtClean="0"/>
              <a:t>grág</a:t>
            </a:r>
            <a:r>
              <a:rPr lang="hu-HU" sz="1200" dirty="0" smtClean="0"/>
              <a:t>-térkép)</a:t>
            </a:r>
            <a:r>
              <a:rPr lang="hu-HU" dirty="0" smtClean="0"/>
              <a:t>/hibatérkép</a:t>
            </a:r>
          </a:p>
          <a:p>
            <a:pPr lvl="1"/>
            <a:r>
              <a:rPr lang="hu-HU" dirty="0" smtClean="0"/>
              <a:t>Pályatervezés </a:t>
            </a:r>
          </a:p>
          <a:p>
            <a:pPr lvl="1"/>
            <a:r>
              <a:rPr lang="hu-HU" dirty="0" smtClean="0"/>
              <a:t>Navigáció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169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Lokalizáció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18712" y="2222286"/>
            <a:ext cx="10554574" cy="4328415"/>
          </a:xfrm>
        </p:spPr>
        <p:txBody>
          <a:bodyPr>
            <a:normAutofit fontScale="85000" lnSpcReduction="20000"/>
          </a:bodyPr>
          <a:lstStyle/>
          <a:p>
            <a:r>
              <a:rPr lang="hu-HU" sz="1900" b="1" dirty="0" smtClean="0"/>
              <a:t>„Pozícióink megállapítása egy globális referenciaponthoz képest”</a:t>
            </a:r>
          </a:p>
          <a:p>
            <a:pPr marL="0" indent="0">
              <a:buNone/>
            </a:pPr>
            <a:endParaRPr lang="hu-HU" dirty="0"/>
          </a:p>
          <a:p>
            <a:pPr>
              <a:spcBef>
                <a:spcPct val="50000"/>
              </a:spcBef>
            </a:pPr>
            <a:r>
              <a:rPr lang="hu-HU" altLang="hu-HU" sz="1700" dirty="0">
                <a:latin typeface="Times New Roman" panose="02020603050405020304" pitchFamily="18" charset="0"/>
              </a:rPr>
              <a:t>Annak megállapítása, hogy hol vagyunk a környezetünkben. (általában ismert pozíciójú markerektől állapítjuk meg távolságunkat, mely alapján kiszámoljuk pillanatnyi helyzetünket a környezetben és a mérések (számolások) alapján elhelyezzük magunkat az adott környezet előre megadott (ismert környezet) térképében. = LOKALIZÁCIÓ ). </a:t>
            </a:r>
          </a:p>
          <a:p>
            <a:pPr>
              <a:spcBef>
                <a:spcPct val="50000"/>
              </a:spcBef>
            </a:pPr>
            <a:r>
              <a:rPr lang="hu-HU" altLang="hu-HU" sz="17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Globális </a:t>
            </a:r>
            <a:r>
              <a:rPr lang="hu-HU" altLang="hu-HU" sz="1700" b="1" dirty="0">
                <a:latin typeface="Times New Roman" panose="02020603050405020304" pitchFamily="18" charset="0"/>
              </a:rPr>
              <a:t>lokalizáció</a:t>
            </a:r>
            <a:r>
              <a:rPr lang="hu-HU" altLang="hu-HU" sz="17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hu-HU" altLang="hu-HU" sz="1700" dirty="0">
                <a:latin typeface="Times New Roman" panose="02020603050405020304" pitchFamily="18" charset="0"/>
              </a:rPr>
              <a:t>– Elhelyezkedésünk megállapítása a környezetben. (Pontatlan, de a tájékozódás szempontjából nagyon fontos. 	Magába foglalja a környezet ismeretét.)</a:t>
            </a:r>
          </a:p>
          <a:p>
            <a:pPr>
              <a:spcBef>
                <a:spcPct val="50000"/>
              </a:spcBef>
            </a:pPr>
            <a:r>
              <a:rPr lang="hu-HU" altLang="hu-HU" sz="17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Lokális</a:t>
            </a:r>
            <a:r>
              <a:rPr lang="hu-HU" altLang="hu-HU" sz="1700" dirty="0">
                <a:latin typeface="Times New Roman" panose="02020603050405020304" pitchFamily="18" charset="0"/>
              </a:rPr>
              <a:t> lokalizáció – Pontos elhelyezkedésünk a közvetlen közelünkben lévő akadályokhoz képest. </a:t>
            </a:r>
          </a:p>
          <a:p>
            <a:pPr>
              <a:spcBef>
                <a:spcPct val="50000"/>
              </a:spcBef>
            </a:pPr>
            <a:r>
              <a:rPr lang="hu-HU" altLang="hu-HU" sz="1700" dirty="0">
                <a:latin typeface="Times New Roman" panose="02020603050405020304" pitchFamily="18" charset="0"/>
              </a:rPr>
              <a:t>A lokalizációval kapcsolatos kulcskérdés az érzékelőktől kapott adatokból egy modell felállítása, és utána a modellt beillesztése a környezetről kapott térképbe. Az illesztésnél </a:t>
            </a:r>
            <a:r>
              <a:rPr lang="hu-HU" altLang="hu-HU" sz="1700" i="1" dirty="0">
                <a:latin typeface="Times New Roman" panose="02020603050405020304" pitchFamily="18" charset="0"/>
              </a:rPr>
              <a:t>három kategóriát</a:t>
            </a:r>
            <a:r>
              <a:rPr lang="hu-HU" altLang="hu-HU" sz="1700" dirty="0">
                <a:latin typeface="Times New Roman" panose="02020603050405020304" pitchFamily="18" charset="0"/>
              </a:rPr>
              <a:t> emelhetünk ki: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hu-HU" altLang="hu-HU" sz="17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Adat – adat</a:t>
            </a:r>
            <a:r>
              <a:rPr lang="hu-HU" altLang="hu-HU" sz="17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illesztés</a:t>
            </a:r>
            <a:r>
              <a:rPr lang="hu-HU" altLang="hu-HU" sz="1700" dirty="0">
                <a:latin typeface="Times New Roman" panose="02020603050405020304" pitchFamily="18" charset="0"/>
              </a:rPr>
              <a:t>: közvetlen összehasonlítás az érzékelők mérési adatai, és a térkép alapján kiszámolt 	adatok között (markerektől mért távolságok).  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hu-HU" altLang="hu-HU" sz="17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Adat – modell</a:t>
            </a:r>
            <a:r>
              <a:rPr lang="hu-HU" altLang="hu-HU" sz="17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illesztés</a:t>
            </a:r>
            <a:r>
              <a:rPr lang="hu-HU" altLang="hu-HU" sz="1700" dirty="0">
                <a:latin typeface="Times New Roman" panose="02020603050405020304" pitchFamily="18" charset="0"/>
              </a:rPr>
              <a:t>: A mérési adatok összeegyeztetése a térképben tárolt absztrakt modellekből kiszámolt 	adatokkal (akadályoktól mért távolságok).   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hu-HU" altLang="hu-HU" sz="17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Modell – modell illesztés</a:t>
            </a:r>
            <a:r>
              <a:rPr lang="hu-HU" altLang="hu-HU" sz="1700" dirty="0">
                <a:latin typeface="Times New Roman" panose="02020603050405020304" pitchFamily="18" charset="0"/>
              </a:rPr>
              <a:t>: A mérésekből kapott adatokból összeállítunk egy modellt, és ezt a modellt hasonlítjuk 	össze a térképben szereplő (és a memóriában tárolt) geometriai, absztrakt modellek adataival.  </a:t>
            </a:r>
          </a:p>
        </p:txBody>
      </p:sp>
    </p:spTree>
    <p:extLst>
      <p:ext uri="{BB962C8B-B14F-4D97-AF65-F5344CB8AC3E}">
        <p14:creationId xmlns:p14="http://schemas.microsoft.com/office/powerpoint/2010/main" val="267606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egyezhető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TM03457503[[fn=Jegyezhető]]</Template>
  <TotalTime>195</TotalTime>
  <Words>3334</Words>
  <Application>Microsoft Office PowerPoint</Application>
  <PresentationFormat>Szélesvásznú</PresentationFormat>
  <Paragraphs>276</Paragraphs>
  <Slides>35</Slides>
  <Notes>0</Notes>
  <HiddenSlides>0</HiddenSlides>
  <MMClips>1</MMClips>
  <ScaleCrop>false</ScaleCrop>
  <HeadingPairs>
    <vt:vector size="8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2</vt:i4>
      </vt:variant>
      <vt:variant>
        <vt:lpstr>Diacímek</vt:lpstr>
      </vt:variant>
      <vt:variant>
        <vt:i4>35</vt:i4>
      </vt:variant>
    </vt:vector>
  </HeadingPairs>
  <TitlesOfParts>
    <vt:vector size="46" baseType="lpstr">
      <vt:lpstr>Arial</vt:lpstr>
      <vt:lpstr>Century Gothic</vt:lpstr>
      <vt:lpstr>CMMI12</vt:lpstr>
      <vt:lpstr>Comic Sans MS</vt:lpstr>
      <vt:lpstr>Symbol</vt:lpstr>
      <vt:lpstr>Tahoma</vt:lpstr>
      <vt:lpstr>Times New Roman</vt:lpstr>
      <vt:lpstr>Wingdings 2</vt:lpstr>
      <vt:lpstr>Jegyezhető</vt:lpstr>
      <vt:lpstr>Kép</vt:lpstr>
      <vt:lpstr>Egyenlet</vt:lpstr>
      <vt:lpstr>Multi ágensű robotrendszerek Bevezetés</vt:lpstr>
      <vt:lpstr>Robotrendszerek felosztása</vt:lpstr>
      <vt:lpstr>A mobilrobot rendszerek további felosztása</vt:lpstr>
      <vt:lpstr>Szabad területen mozgó mobilrobotok (MR) </vt:lpstr>
      <vt:lpstr>Szenzorrendszerek felosztása</vt:lpstr>
      <vt:lpstr>Legfontosabb érzékelők - odométer</vt:lpstr>
      <vt:lpstr>Távolságmérés – IR / Lézer</vt:lpstr>
      <vt:lpstr>MR pályatervezések alapjai „ Hol vagyok? Hova megyek? Hogy jutok el oda?”</vt:lpstr>
      <vt:lpstr>Lokalizáció</vt:lpstr>
      <vt:lpstr>A lokalizáció módszerei</vt:lpstr>
      <vt:lpstr>Munkaterület</vt:lpstr>
      <vt:lpstr>Munkaterület</vt:lpstr>
      <vt:lpstr>Ismeretlen munkaterület feltérképezése</vt:lpstr>
      <vt:lpstr>Térképtípusok</vt:lpstr>
      <vt:lpstr>SLAM</vt:lpstr>
      <vt:lpstr>Munkaterületek értelmezése</vt:lpstr>
      <vt:lpstr>Munkaterület felosztás-összefoglalás</vt:lpstr>
      <vt:lpstr>Mobilrobot ábrázolása a munkaterületen</vt:lpstr>
      <vt:lpstr>Pályatervezési alapok</vt:lpstr>
      <vt:lpstr>Lokális – Globális pályatervezés</vt:lpstr>
      <vt:lpstr>Gráf alapján történő pályatervezés</vt:lpstr>
      <vt:lpstr>Láthatóság alapján történő útvonalkeresés (visibility graph)</vt:lpstr>
      <vt:lpstr>Tangenciális gráf (tangent graph)</vt:lpstr>
      <vt:lpstr>Voronoi diagram</vt:lpstr>
      <vt:lpstr>MAKLINK diagram</vt:lpstr>
      <vt:lpstr>Potenciálmezők (PF)</vt:lpstr>
      <vt:lpstr>Virtuális erőtér (VFF)</vt:lpstr>
      <vt:lpstr>Vektortér hisztogram (VFH)</vt:lpstr>
      <vt:lpstr>BUG, BUG1, BUG2 algoritmusok</vt:lpstr>
      <vt:lpstr>Reeds-Shepp algoritmusok (Geometriai primitívákon alapuló)</vt:lpstr>
      <vt:lpstr>Globális pályatervező eljárások</vt:lpstr>
      <vt:lpstr>Hullámterjedéses módszerek1</vt:lpstr>
      <vt:lpstr>Hullámterjedéses módszerek 2</vt:lpstr>
      <vt:lpstr>Véletlenszerű pályatervező algoritmusok</vt:lpstr>
      <vt:lpstr>Lágygörbéken alapuló pályatervezés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ágensű robotrendszerek</dc:title>
  <dc:creator>nagyi</dc:creator>
  <cp:lastModifiedBy>nagyi</cp:lastModifiedBy>
  <cp:revision>22</cp:revision>
  <dcterms:created xsi:type="dcterms:W3CDTF">2018-04-02T19:37:11Z</dcterms:created>
  <dcterms:modified xsi:type="dcterms:W3CDTF">2018-04-03T14:05:07Z</dcterms:modified>
</cp:coreProperties>
</file>